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s/slide33.xml" ContentType="application/vnd.openxmlformats-officedocument.presentationml.slide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slides/slide68.xml" ContentType="application/vnd.openxmlformats-officedocument.presentationml.slide+xml"/>
  <Override PartName="/ppt/slides/slide87.xml" ContentType="application/vnd.openxmlformats-officedocument.presentationml.slide+xml"/>
  <Default Extension="bin" ContentType="application/vnd.openxmlformats-officedocument.presentationml.printerSettings"/>
  <Override PartName="/ppt/slides/slide92.xml" ContentType="application/vnd.openxmlformats-officedocument.presentationml.slide+xml"/>
  <Default Extension="wmf" ContentType="image/x-wmf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75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slides/slide61.xml" ContentType="application/vnd.openxmlformats-officedocument.presentationml.slide+xml"/>
  <Override PartName="/ppt/slides/slide80.xml" ContentType="application/vnd.openxmlformats-officedocument.presentationml.slide+xml"/>
  <Override PartName="/ppt/theme/theme1.xml" ContentType="application/vnd.openxmlformats-officedocument.theme+xml"/>
  <Override PartName="/ppt/notesSlides/notesSlide6.xml" ContentType="application/vnd.openxmlformats-officedocument.presentationml.notesSlide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30.xml" ContentType="application/vnd.openxmlformats-officedocument.presentationml.slide+xml"/>
  <Override PartName="/ppt/slides/slide27.xml" ContentType="application/vnd.openxmlformats-officedocument.presentationml.slide+xml"/>
  <Default Extension="tiff" ContentType="image/tiff"/>
  <Override PartName="/ppt/slides/slide65.xml" ContentType="application/vnd.openxmlformats-officedocument.presentationml.slide+xml"/>
  <Override PartName="/ppt/slides/slide84.xml" ContentType="application/vnd.openxmlformats-officedocument.presentationml.slide+xml"/>
  <Override PartName="/ppt/slides/slide46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70.xml" ContentType="application/vnd.openxmlformats-officedocument.presentationml.slide+xml"/>
  <Override PartName="/ppt/slides/slide15.xml" ContentType="application/vnd.openxmlformats-officedocument.presentationml.slide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57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slides/slide62.xml" ContentType="application/vnd.openxmlformats-officedocument.presentationml.slide+xml"/>
  <Override PartName="/ppt/slides/slide81.xml" ContentType="application/vnd.openxmlformats-officedocument.presentationml.slide+xml"/>
  <Override PartName="/ppt/theme/theme2.xml" ContentType="application/vnd.openxmlformats-officedocument.theme+xml"/>
  <Override PartName="/docProps/core.xml" ContentType="application/vnd.openxmlformats-package.core-properties+xml"/>
  <Override PartName="/ppt/notesSlides/notesSlide7.xml" ContentType="application/vnd.openxmlformats-officedocument.presentationml.notesSlide+xml"/>
  <Default Extension="jpeg" ContentType="image/jpeg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31.xml" ContentType="application/vnd.openxmlformats-officedocument.presentationml.slide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66.xml" ContentType="application/vnd.openxmlformats-officedocument.presentationml.slide+xml"/>
  <Override PartName="/ppt/slides/slide85.xml" ContentType="application/vnd.openxmlformats-officedocument.presentationml.slide+xml"/>
  <Override PartName="/ppt/slides/slide47.xml" ContentType="application/vnd.openxmlformats-officedocument.presentationml.slide+xml"/>
  <Override PartName="/ppt/notesSlides/notesSlide9.xml" ContentType="application/vnd.openxmlformats-officedocument.presentationml.notesSlide+xml"/>
  <Default Extension="wdp" ContentType="image/vnd.ms-photo"/>
  <Override PartName="/ppt/slides/slide71.xml" ContentType="application/vnd.openxmlformats-officedocument.presentationml.slide+xml"/>
  <Override PartName="/ppt/slides/slide90.xml" ContentType="application/vnd.openxmlformats-officedocument.presentationml.slide+xml"/>
  <Default Extension="emf" ContentType="image/x-emf"/>
  <Default Extension="rels" ContentType="application/vnd.openxmlformats-package.relationships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slides/slide7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slides/slide63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s/slide51.xml" ContentType="application/vnd.openxmlformats-officedocument.presentationml.slide+xml"/>
  <Override PartName="/ppt/slides/slide67.xml" ContentType="application/vnd.openxmlformats-officedocument.presentationml.slide+xml"/>
  <Override PartName="/ppt/slides/slide48.xml" ContentType="application/vnd.openxmlformats-officedocument.presentationml.slide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viewProps.xml" ContentType="application/vnd.openxmlformats-officedocument.presentationml.viewProps+xml"/>
  <Override PartName="/ppt/slides/slide86.xml" ContentType="application/vnd.openxmlformats-officedocument.presentationml.slide+xml"/>
  <Override PartName="/docProps/app.xml" ContentType="application/vnd.openxmlformats-officedocument.extended-properties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slides/slide60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9.xml" ContentType="application/vnd.openxmlformats-officedocument.presentationml.slide+xml"/>
  <Override PartName="/ppt/slides/slide78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64.xml" ContentType="application/vnd.openxmlformats-officedocument.presentationml.slide+xml"/>
  <Override PartName="/ppt/slides/slide83.xml" ContentType="application/vnd.openxmlformats-officedocument.presentationml.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94"/>
  </p:notesMasterIdLst>
  <p:sldIdLst>
    <p:sldId id="261" r:id="rId2"/>
    <p:sldId id="349" r:id="rId3"/>
    <p:sldId id="350" r:id="rId4"/>
    <p:sldId id="351" r:id="rId5"/>
    <p:sldId id="302" r:id="rId6"/>
    <p:sldId id="26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281" r:id="rId66"/>
    <p:sldId id="282" r:id="rId67"/>
    <p:sldId id="283" r:id="rId68"/>
    <p:sldId id="284" r:id="rId69"/>
    <p:sldId id="285" r:id="rId70"/>
    <p:sldId id="286" r:id="rId71"/>
    <p:sldId id="287" r:id="rId72"/>
    <p:sldId id="352" r:id="rId73"/>
    <p:sldId id="288" r:id="rId74"/>
    <p:sldId id="289" r:id="rId75"/>
    <p:sldId id="290" r:id="rId76"/>
    <p:sldId id="291" r:id="rId77"/>
    <p:sldId id="292" r:id="rId78"/>
    <p:sldId id="347" r:id="rId79"/>
    <p:sldId id="293" r:id="rId80"/>
    <p:sldId id="294" r:id="rId81"/>
    <p:sldId id="295" r:id="rId82"/>
    <p:sldId id="296" r:id="rId83"/>
    <p:sldId id="297" r:id="rId84"/>
    <p:sldId id="298" r:id="rId85"/>
    <p:sldId id="305" r:id="rId86"/>
    <p:sldId id="353" r:id="rId87"/>
    <p:sldId id="354" r:id="rId88"/>
    <p:sldId id="355" r:id="rId89"/>
    <p:sldId id="348" r:id="rId90"/>
    <p:sldId id="299" r:id="rId91"/>
    <p:sldId id="300" r:id="rId92"/>
    <p:sldId id="301" r:id="rId93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BDBABA"/>
    <a:srgbClr val="A7A5A5"/>
    <a:srgbClr val="F05033"/>
    <a:srgbClr val="E84427"/>
    <a:srgbClr val="B52519"/>
    <a:srgbClr val="E7ABA3"/>
    <a:srgbClr val="D64032"/>
    <a:srgbClr val="4D4D4D"/>
    <a:srgbClr val="E1A294"/>
    <a:srgbClr val="F42434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6226" autoAdjust="0"/>
    <p:restoredTop sz="94660"/>
  </p:normalViewPr>
  <p:slideViewPr>
    <p:cSldViewPr snapToGrid="0" snapToObjects="1">
      <p:cViewPr>
        <p:scale>
          <a:sx n="152" d="100"/>
          <a:sy n="152" d="100"/>
        </p:scale>
        <p:origin x="-1040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printerSettings" Target="printerSettings/printerSettings1.bin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06.10.2014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43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57250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emanticmerge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git-scm.com/docs/git-config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robandlauren.com/2013/09/18/git-flow-managing-multiple-hotfixes/" TargetMode="External"/><Relationship Id="rId4" Type="http://schemas.openxmlformats.org/officeDocument/2006/relationships/hyperlink" Target="https://github.com/petervanderdoes/gitflow" TargetMode="External"/><Relationship Id="rId5" Type="http://schemas.openxmlformats.org/officeDocument/2006/relationships/hyperlink" Target="http://www.syntevo.com/smartgit/documentation/6/show?page=git-flow" TargetMode="External"/><Relationship Id="rId6" Type="http://schemas.openxmlformats.org/officeDocument/2006/relationships/hyperlink" Target="https://groups.google.com/forum/%23!topic/gitflow-users/I9sErOSzYzE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vie/gitflow/issues/3%23issuecomment-170055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nvie.com/posts/a-successful-git-branching-model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ciomantic/git-hub" TargetMode="External"/><Relationship Id="rId4" Type="http://schemas.openxmlformats.org/officeDocument/2006/relationships/hyperlink" Target="https://www.atlassian.com/de/git/workflows%23!workflow-fork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ociomantic.com/blog/2014/05/git-triangular-workflow/%23.VCEg7yt_v0A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3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8605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5186240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pic>
        <p:nvPicPr>
          <p:cNvPr id="245" name="abb-architecture-branches-explizi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938" y="1041400"/>
            <a:ext cx="7154121" cy="360759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5438180" y="478631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/>
              <a:t>Verzweigungen - </a:t>
            </a:r>
            <a:r>
              <a:rPr lang="de-DE" sz="3600" spc="-105" dirty="0" err="1"/>
              <a:t>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19045817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anzeigen: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-v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 [&lt;start-</a:t>
            </a:r>
            <a:r>
              <a:rPr lang="de-DE" dirty="0" err="1"/>
              <a:t>commit</a:t>
            </a:r>
            <a:r>
              <a:rPr lang="de-DE" dirty="0"/>
              <a:t>&gt;]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wechseln:</a:t>
            </a:r>
            <a:br>
              <a:rPr lang="de-DE" dirty="0"/>
            </a:br>
            <a:r>
              <a:rPr lang="de-DE" dirty="0" err="1"/>
              <a:t>checkout</a:t>
            </a:r>
            <a:r>
              <a:rPr lang="de-DE" dirty="0"/>
              <a:t>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löschen: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-d | -D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/>
              <a:t>Tag anzeigen:</a:t>
            </a:r>
            <a:br>
              <a:rPr lang="de-DE" dirty="0"/>
            </a:br>
            <a:r>
              <a:rPr lang="de-DE" dirty="0"/>
              <a:t>tag -v</a:t>
            </a:r>
          </a:p>
          <a:p>
            <a:pPr lvl="0">
              <a:defRPr/>
            </a:pPr>
            <a:r>
              <a:rPr lang="de-DE" dirty="0"/>
              <a:t>Tag anlegen:</a:t>
            </a:r>
            <a:br>
              <a:rPr lang="de-DE" dirty="0"/>
            </a:br>
            <a:r>
              <a:rPr lang="de-DE" dirty="0"/>
              <a:t>tag -a &lt;</a:t>
            </a:r>
            <a:r>
              <a:rPr lang="de-DE" dirty="0" err="1"/>
              <a:t>name</a:t>
            </a:r>
            <a:r>
              <a:rPr lang="de-DE" dirty="0"/>
              <a:t>&gt; &lt;</a:t>
            </a:r>
            <a:r>
              <a:rPr lang="de-DE" dirty="0" err="1"/>
              <a:t>commit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6939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dirty="0"/>
              <a:t>Anzeige: 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--stage</a:t>
            </a:r>
          </a:p>
          <a:p>
            <a:pPr lvl="0">
              <a:defRPr/>
            </a:pPr>
            <a:r>
              <a:rPr lang="de-DE" dirty="0"/>
              <a:t>Datei/Änderungen zum Index hinzufügen: </a:t>
            </a:r>
            <a:br>
              <a:rPr lang="de-DE" dirty="0"/>
            </a:br>
            <a:r>
              <a:rPr lang="de-DE" dirty="0" err="1"/>
              <a:t>add</a:t>
            </a:r>
            <a:r>
              <a:rPr lang="de-DE" dirty="0"/>
              <a:t> / update-index</a:t>
            </a:r>
          </a:p>
          <a:p>
            <a:pPr lvl="0">
              <a:defRPr/>
            </a:pPr>
            <a:r>
              <a:rPr lang="de-DE" dirty="0"/>
              <a:t>Index leeren: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--</a:t>
            </a:r>
            <a:r>
              <a:rPr lang="de-DE" dirty="0" err="1"/>
              <a:t>empty</a:t>
            </a:r>
            <a:endParaRPr lang="de-DE" dirty="0"/>
          </a:p>
          <a:p>
            <a:pPr lvl="0">
              <a:defRPr/>
            </a:pPr>
            <a:r>
              <a:rPr lang="de-DE" dirty="0"/>
              <a:t>Index mit </a:t>
            </a:r>
            <a:r>
              <a:rPr lang="de-DE" dirty="0" err="1"/>
              <a:t>Tree</a:t>
            </a:r>
            <a:r>
              <a:rPr lang="de-DE" dirty="0"/>
              <a:t> füllen / vereinigen: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–m -i --</a:t>
            </a:r>
            <a:r>
              <a:rPr lang="de-DE" dirty="0" err="1"/>
              <a:t>prefix</a:t>
            </a:r>
            <a:r>
              <a:rPr lang="de-DE" dirty="0"/>
              <a:t> &lt;</a:t>
            </a:r>
            <a:r>
              <a:rPr lang="de-DE" dirty="0" err="1"/>
              <a:t>path</a:t>
            </a:r>
            <a:r>
              <a:rPr lang="de-DE" dirty="0"/>
              <a:t>&gt;/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Tree</a:t>
            </a:r>
            <a:r>
              <a:rPr lang="de-DE" dirty="0"/>
              <a:t> schreiben: </a:t>
            </a:r>
            <a:br>
              <a:rPr lang="de-DE" dirty="0"/>
            </a:br>
            <a:r>
              <a:rPr lang="de-DE" dirty="0" err="1"/>
              <a:t>write-tree</a:t>
            </a:r>
            <a:endParaRPr lang="de-DE" dirty="0"/>
          </a:p>
          <a:p>
            <a:pPr lvl="0"/>
            <a:r>
              <a:rPr lang="de-DE" dirty="0"/>
              <a:t>„</a:t>
            </a:r>
            <a:r>
              <a:rPr lang="de-DE" dirty="0" err="1"/>
              <a:t>Getrackte</a:t>
            </a:r>
            <a:r>
              <a:rPr lang="de-DE" dirty="0"/>
              <a:t>“ Dateien ignorieren: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no-assume-unchanged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</a:p>
          <a:p>
            <a:pPr lvl="0"/>
            <a:r>
              <a:rPr lang="de-DE" dirty="0"/>
              <a:t>Ignorierte Dateien anzeigen: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-v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1467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de-DE" dirty="0"/>
              <a:t>Alle </a:t>
            </a:r>
            <a:r>
              <a:rPr lang="de-DE" dirty="0" err="1"/>
              <a:t>Refs</a:t>
            </a:r>
            <a:r>
              <a:rPr lang="de-DE" dirty="0"/>
              <a:t> anzeigen (siehe .</a:t>
            </a:r>
            <a:r>
              <a:rPr lang="de-DE" dirty="0" err="1"/>
              <a:t>git</a:t>
            </a:r>
            <a:r>
              <a:rPr lang="de-DE" dirty="0"/>
              <a:t>/</a:t>
            </a:r>
            <a:r>
              <a:rPr lang="de-DE" dirty="0" err="1"/>
              <a:t>refs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</a:t>
            </a:r>
            <a:r>
              <a:rPr lang="de-DE" dirty="0" err="1"/>
              <a:t>head</a:t>
            </a:r>
            <a:endParaRPr lang="de-DE" dirty="0"/>
          </a:p>
          <a:p>
            <a:pPr lvl="0">
              <a:defRPr/>
            </a:pPr>
            <a:r>
              <a:rPr lang="de-DE" dirty="0" err="1"/>
              <a:t>Annotated</a:t>
            </a:r>
            <a:r>
              <a:rPr lang="de-DE" dirty="0"/>
              <a:t> Tags </a:t>
            </a:r>
            <a:r>
              <a:rPr lang="de-DE" dirty="0" err="1"/>
              <a:t>dereferenzieren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--tags --</a:t>
            </a:r>
            <a:r>
              <a:rPr lang="de-DE" dirty="0" err="1"/>
              <a:t>dereference</a:t>
            </a:r>
            <a:endParaRPr lang="de-DE" dirty="0"/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explizit aktualisieren:</a:t>
            </a:r>
            <a:br>
              <a:rPr lang="de-DE" dirty="0"/>
            </a:br>
            <a:r>
              <a:rPr lang="de-DE" dirty="0"/>
              <a:t>update-</a:t>
            </a:r>
            <a:r>
              <a:rPr lang="de-DE" dirty="0" err="1"/>
              <a:t>ref</a:t>
            </a:r>
            <a:r>
              <a:rPr lang="de-DE" dirty="0"/>
              <a:t> &lt;</a:t>
            </a:r>
            <a:r>
              <a:rPr lang="de-DE" dirty="0" err="1"/>
              <a:t>full-ref</a:t>
            </a:r>
            <a:r>
              <a:rPr lang="de-DE" dirty="0"/>
              <a:t>&gt;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+ </a:t>
            </a:r>
            <a:r>
              <a:rPr lang="de-DE" dirty="0" err="1"/>
              <a:t>Worktree</a:t>
            </a:r>
            <a:r>
              <a:rPr lang="de-DE" dirty="0"/>
              <a:t> des aktuellen </a:t>
            </a:r>
            <a:r>
              <a:rPr lang="de-DE" dirty="0" err="1"/>
              <a:t>Branches</a:t>
            </a:r>
            <a:r>
              <a:rPr lang="de-DE" dirty="0"/>
              <a:t> setzen:</a:t>
            </a:r>
            <a:br>
              <a:rPr lang="de-DE" dirty="0"/>
            </a:br>
            <a:r>
              <a:rPr lang="de-DE" dirty="0" err="1"/>
              <a:t>reset</a:t>
            </a:r>
            <a:r>
              <a:rPr lang="de-DE" dirty="0"/>
              <a:t> [--</a:t>
            </a:r>
            <a:r>
              <a:rPr lang="de-DE" dirty="0" err="1"/>
              <a:t>hard</a:t>
            </a:r>
            <a:r>
              <a:rPr lang="de-DE" dirty="0"/>
              <a:t>|--soft] &lt;</a:t>
            </a:r>
            <a:r>
              <a:rPr lang="de-DE" dirty="0" err="1"/>
              <a:t>sha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-Änderungen nachvollziehen:</a:t>
            </a:r>
            <a:br>
              <a:rPr lang="de-DE" dirty="0"/>
            </a:br>
            <a:r>
              <a:rPr lang="de-DE" dirty="0" err="1"/>
              <a:t>ref</a:t>
            </a:r>
            <a:r>
              <a:rPr lang="de-DE" dirty="0"/>
              <a:t>-log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232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9433907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endParaRPr lang="de-DE" dirty="0" smtClean="0"/>
          </a:p>
          <a:p>
            <a:pPr lvl="1"/>
            <a:r>
              <a:rPr lang="de-DE" dirty="0" err="1" smtClean="0"/>
              <a:t>Merge</a:t>
            </a:r>
            <a:r>
              <a:rPr lang="de-DE" dirty="0" smtClean="0"/>
              <a:t>-Commit: 2 oder mehr </a:t>
            </a:r>
            <a:r>
              <a:rPr lang="de-DE" dirty="0" err="1" smtClean="0"/>
              <a:t>Parents</a:t>
            </a:r>
            <a:endParaRPr lang="de-DE" dirty="0" smtClean="0"/>
          </a:p>
          <a:p>
            <a:pPr lvl="1"/>
            <a:r>
              <a:rPr lang="de-DE" dirty="0" smtClean="0"/>
              <a:t>--</a:t>
            </a:r>
            <a:r>
              <a:rPr lang="de-DE" dirty="0" err="1" smtClean="0"/>
              <a:t>no-commit</a:t>
            </a:r>
            <a:endParaRPr lang="de-DE" dirty="0" smtClean="0"/>
          </a:p>
          <a:p>
            <a:pPr lvl="1"/>
            <a:r>
              <a:rPr lang="de-DE" dirty="0" smtClean="0"/>
              <a:t>--log</a:t>
            </a:r>
          </a:p>
          <a:p>
            <a:pPr lvl="1"/>
            <a:r>
              <a:rPr lang="de-DE" dirty="0" smtClean="0"/>
              <a:t>--ff-</a:t>
            </a:r>
            <a:r>
              <a:rPr lang="de-DE" dirty="0" err="1" smtClean="0"/>
              <a:t>only</a:t>
            </a:r>
            <a:r>
              <a:rPr lang="de-DE" dirty="0" smtClean="0"/>
              <a:t> –ff –</a:t>
            </a:r>
            <a:r>
              <a:rPr lang="de-DE" dirty="0" err="1" smtClean="0"/>
              <a:t>no</a:t>
            </a:r>
            <a:r>
              <a:rPr lang="de-DE" dirty="0" smtClean="0"/>
              <a:t>-ff</a:t>
            </a:r>
          </a:p>
          <a:p>
            <a:r>
              <a:rPr lang="de-DE" dirty="0" err="1" smtClean="0"/>
              <a:t>Merge</a:t>
            </a:r>
            <a:r>
              <a:rPr lang="de-DE" dirty="0" smtClean="0"/>
              <a:t>-Strategie „</a:t>
            </a:r>
            <a:r>
              <a:rPr lang="de-DE" dirty="0" err="1" smtClean="0"/>
              <a:t>ours</a:t>
            </a:r>
            <a:r>
              <a:rPr lang="de-DE" dirty="0" smtClean="0"/>
              <a:t>“ vs. </a:t>
            </a:r>
            <a:r>
              <a:rPr lang="de-DE" dirty="0" err="1" smtClean="0"/>
              <a:t>Merge</a:t>
            </a:r>
            <a:r>
              <a:rPr lang="de-DE" dirty="0" smtClean="0"/>
              <a:t>-Strategie „</a:t>
            </a:r>
            <a:r>
              <a:rPr lang="de-DE" dirty="0" err="1" smtClean="0"/>
              <a:t>recursive</a:t>
            </a:r>
            <a:r>
              <a:rPr lang="de-DE" dirty="0" smtClean="0"/>
              <a:t>“ mit Option </a:t>
            </a:r>
            <a:r>
              <a:rPr lang="de-DE" dirty="0" err="1" smtClean="0"/>
              <a:t>ours</a:t>
            </a:r>
            <a:endParaRPr lang="de-DE" dirty="0" smtClean="0"/>
          </a:p>
          <a:p>
            <a:r>
              <a:rPr lang="de-DE" dirty="0" err="1" smtClean="0"/>
              <a:t>Merge-Commits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Parents</a:t>
            </a:r>
            <a:r>
              <a:rPr lang="de-DE" dirty="0" smtClean="0"/>
              <a:t> ^ ^2</a:t>
            </a:r>
          </a:p>
          <a:p>
            <a:pPr lvl="1"/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1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343359" y="2259034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559647" y="228345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796629" y="133686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/>
          <p:cNvCxnSpPr>
            <a:stCxn id="6" idx="2"/>
            <a:endCxn id="4" idx="0"/>
          </p:cNvCxnSpPr>
          <p:nvPr/>
        </p:nvCxnSpPr>
        <p:spPr>
          <a:xfrm flipH="1">
            <a:off x="2069994" y="1739829"/>
            <a:ext cx="1453270" cy="5192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>
            <a:stCxn id="6" idx="2"/>
            <a:endCxn id="5" idx="0"/>
          </p:cNvCxnSpPr>
          <p:nvPr/>
        </p:nvCxnSpPr>
        <p:spPr>
          <a:xfrm>
            <a:off x="3523264" y="1739829"/>
            <a:ext cx="763018" cy="543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529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Nur eine Seite hat sich verändert =&gt; kein </a:t>
            </a:r>
            <a:r>
              <a:rPr lang="de-DE" dirty="0" err="1" smtClean="0"/>
              <a:t>Merge</a:t>
            </a:r>
            <a:r>
              <a:rPr lang="de-DE" dirty="0" smtClean="0"/>
              <a:t>-Commit</a:t>
            </a:r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FF-MERGE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9084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Merge</a:t>
            </a:r>
            <a:r>
              <a:rPr lang="de-DE" dirty="0" smtClean="0"/>
              <a:t>-Commit erzwingen...</a:t>
            </a:r>
          </a:p>
          <a:p>
            <a:r>
              <a:rPr lang="de-DE" dirty="0" smtClean="0"/>
              <a:t>Warum: z.B. Dokumentation / First-Parent-</a:t>
            </a:r>
            <a:r>
              <a:rPr lang="de-DE" dirty="0" err="1" smtClean="0"/>
              <a:t>History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–log &lt;</a:t>
            </a:r>
            <a:r>
              <a:rPr lang="de-DE" dirty="0" err="1" smtClean="0"/>
              <a:t>n</a:t>
            </a:r>
            <a:r>
              <a:rPr lang="de-DE" dirty="0" smtClean="0"/>
              <a:t>&gt;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FF-ONLY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0027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-base</a:t>
            </a:r>
          </a:p>
          <a:p>
            <a:r>
              <a:rPr lang="de-DE" dirty="0" smtClean="0"/>
              <a:t>Wo startet ein </a:t>
            </a:r>
            <a:r>
              <a:rPr lang="de-DE" dirty="0" err="1" smtClean="0"/>
              <a:t>Branch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-base </a:t>
            </a:r>
            <a:r>
              <a:rPr lang="de-DE" dirty="0" err="1" smtClean="0"/>
              <a:t>master</a:t>
            </a:r>
            <a:r>
              <a:rPr lang="de-DE" dirty="0" smtClean="0"/>
              <a:t> HEAD</a:t>
            </a:r>
          </a:p>
          <a:p>
            <a:r>
              <a:rPr lang="de-DE" dirty="0" smtClean="0"/>
              <a:t>Anwendungsfall</a:t>
            </a:r>
          </a:p>
          <a:p>
            <a:endParaRPr lang="de-DE" dirty="0"/>
          </a:p>
          <a:p>
            <a:r>
              <a:rPr lang="de-DE" dirty="0" err="1" smtClean="0"/>
              <a:t>Git</a:t>
            </a:r>
            <a:r>
              <a:rPr lang="de-DE" dirty="0" smtClean="0"/>
              <a:t> tag --points-</a:t>
            </a:r>
            <a:r>
              <a:rPr lang="de-DE" dirty="0" err="1" smtClean="0"/>
              <a:t>at</a:t>
            </a:r>
            <a:r>
              <a:rPr lang="de-DE" dirty="0" smtClean="0"/>
              <a:t> COMMIT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MERGES-BASE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1528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Anwendungsfall?</a:t>
            </a:r>
          </a:p>
          <a:p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-file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8142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4D4D4D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6453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ls</a:t>
            </a:r>
            <a:r>
              <a:rPr lang="de-DE" dirty="0"/>
              <a:t>-files --stage -&gt; nach </a:t>
            </a:r>
            <a:r>
              <a:rPr lang="de-DE" dirty="0" err="1"/>
              <a:t>Merge</a:t>
            </a:r>
            <a:r>
              <a:rPr lang="de-DE" dirty="0"/>
              <a:t> Konflikt-&gt;Stages erklären</a:t>
            </a:r>
          </a:p>
          <a:p>
            <a:pPr marL="0" indent="0">
              <a:buNone/>
            </a:pPr>
            <a:r>
              <a:rPr lang="de-DE" dirty="0" err="1" smtClean="0"/>
              <a:t>Merge</a:t>
            </a:r>
            <a:r>
              <a:rPr lang="de-DE" dirty="0" smtClean="0"/>
              <a:t>-Konflikte lösen</a:t>
            </a:r>
          </a:p>
          <a:p>
            <a:pPr marL="457200" lvl="1" indent="-457200"/>
            <a:r>
              <a:rPr lang="de-DE" dirty="0" err="1"/>
              <a:t>merge.conflictstyle</a:t>
            </a:r>
            <a:r>
              <a:rPr lang="de-DE" dirty="0"/>
              <a:t> </a:t>
            </a:r>
            <a:r>
              <a:rPr lang="de-DE" dirty="0" smtClean="0"/>
              <a:t>diff3</a:t>
            </a:r>
          </a:p>
          <a:p>
            <a:pPr marL="857250" lvl="2" indent="-457200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</a:t>
            </a:r>
            <a:r>
              <a:rPr lang="de-DE" dirty="0" err="1"/>
              <a:t>merge.conflictstyle</a:t>
            </a:r>
            <a:r>
              <a:rPr lang="de-DE" dirty="0"/>
              <a:t> diff3</a:t>
            </a:r>
            <a:endParaRPr lang="de-DE" dirty="0" smtClean="0"/>
          </a:p>
          <a:p>
            <a:r>
              <a:rPr lang="de-DE" dirty="0" err="1" smtClean="0"/>
              <a:t>checkout</a:t>
            </a:r>
            <a:r>
              <a:rPr lang="de-DE" dirty="0" smtClean="0"/>
              <a:t> </a:t>
            </a:r>
            <a:r>
              <a:rPr lang="de-DE" dirty="0"/>
              <a:t>--</a:t>
            </a:r>
            <a:r>
              <a:rPr lang="de-DE" dirty="0" err="1"/>
              <a:t>theirs</a:t>
            </a:r>
            <a:r>
              <a:rPr lang="de-DE" dirty="0"/>
              <a:t>, --</a:t>
            </a:r>
            <a:r>
              <a:rPr lang="de-DE" dirty="0" err="1"/>
              <a:t>ours</a:t>
            </a:r>
            <a:endParaRPr lang="de-DE" dirty="0"/>
          </a:p>
          <a:p>
            <a:r>
              <a:rPr lang="de-DE" dirty="0" err="1" smtClean="0"/>
              <a:t>checkout</a:t>
            </a:r>
            <a:r>
              <a:rPr lang="de-DE" dirty="0" smtClean="0"/>
              <a:t> </a:t>
            </a:r>
            <a:r>
              <a:rPr lang="de-DE" dirty="0"/>
              <a:t>-m FILE -&gt; nochmal mit dem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smtClean="0"/>
              <a:t>beginnen</a:t>
            </a:r>
          </a:p>
          <a:p>
            <a:r>
              <a:rPr lang="de-DE" dirty="0" smtClean="0"/>
              <a:t>Externes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-tool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2 - KONFLIKTE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197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Aufruf von </a:t>
            </a:r>
            <a:r>
              <a:rPr lang="de-DE" dirty="0" err="1" smtClean="0"/>
              <a:t>Merge</a:t>
            </a:r>
            <a:r>
              <a:rPr lang="de-DE" dirty="0" smtClean="0"/>
              <a:t>-Tool über </a:t>
            </a:r>
            <a:r>
              <a:rPr lang="de-DE" dirty="0" err="1" smtClean="0"/>
              <a:t>Cmd</a:t>
            </a:r>
            <a:r>
              <a:rPr lang="de-DE" dirty="0" smtClean="0"/>
              <a:t>-Line: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mergetool</a:t>
            </a:r>
            <a:r>
              <a:rPr lang="de-DE" dirty="0" smtClean="0"/>
              <a:t> –-tool=$BASE $LOCAL $REMOTE $MERGED</a:t>
            </a:r>
          </a:p>
          <a:p>
            <a:r>
              <a:rPr lang="de-DE" dirty="0" smtClean="0"/>
              <a:t>Über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:</a:t>
            </a:r>
          </a:p>
          <a:p>
            <a:r>
              <a:rPr lang="de-DE" dirty="0" smtClean="0"/>
              <a:t>Registrieren: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 –global </a:t>
            </a:r>
            <a:r>
              <a:rPr lang="de-DE" dirty="0" err="1" smtClean="0"/>
              <a:t>merge.tool.NAME.cmd</a:t>
            </a:r>
            <a:endParaRPr lang="de-DE" dirty="0" smtClean="0"/>
          </a:p>
          <a:p>
            <a:r>
              <a:rPr lang="de-DE" dirty="0" smtClean="0"/>
              <a:t>Default setzen: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config</a:t>
            </a:r>
            <a:r>
              <a:rPr lang="de-DE" dirty="0" smtClean="0"/>
              <a:t> –global </a:t>
            </a:r>
            <a:r>
              <a:rPr lang="de-DE" dirty="0" err="1" smtClean="0"/>
              <a:t>mergetool</a:t>
            </a:r>
            <a:r>
              <a:rPr lang="de-DE" dirty="0" smtClean="0"/>
              <a:t> NAME </a:t>
            </a:r>
          </a:p>
          <a:p>
            <a:r>
              <a:rPr lang="de-DE" dirty="0" smtClean="0"/>
              <a:t>Kandidaten</a:t>
            </a:r>
          </a:p>
          <a:p>
            <a:pPr lvl="1"/>
            <a:r>
              <a:rPr lang="de-DE" dirty="0"/>
              <a:t>P4merge (http://</a:t>
            </a:r>
            <a:r>
              <a:rPr lang="de-DE" dirty="0" err="1"/>
              <a:t>www.perforce.com</a:t>
            </a:r>
            <a:r>
              <a:rPr lang="de-DE" dirty="0"/>
              <a:t>/</a:t>
            </a:r>
            <a:r>
              <a:rPr lang="de-DE" dirty="0" err="1"/>
              <a:t>product</a:t>
            </a:r>
            <a:r>
              <a:rPr lang="de-DE" dirty="0"/>
              <a:t>/</a:t>
            </a:r>
            <a:r>
              <a:rPr lang="de-DE" dirty="0" err="1"/>
              <a:t>components</a:t>
            </a:r>
            <a:r>
              <a:rPr lang="de-DE" dirty="0"/>
              <a:t>/</a:t>
            </a:r>
            <a:r>
              <a:rPr lang="de-DE" dirty="0" err="1"/>
              <a:t>perforce</a:t>
            </a:r>
            <a:r>
              <a:rPr lang="de-DE" dirty="0"/>
              <a:t>-</a:t>
            </a:r>
            <a:r>
              <a:rPr lang="de-DE" dirty="0" err="1"/>
              <a:t>visual</a:t>
            </a:r>
            <a:r>
              <a:rPr lang="de-DE" dirty="0"/>
              <a:t>-</a:t>
            </a:r>
            <a:r>
              <a:rPr lang="de-DE" dirty="0" err="1"/>
              <a:t>merge</a:t>
            </a:r>
            <a:r>
              <a:rPr lang="de-DE" dirty="0"/>
              <a:t>-</a:t>
            </a:r>
            <a:r>
              <a:rPr lang="de-DE" dirty="0" err="1"/>
              <a:t>and</a:t>
            </a:r>
            <a:r>
              <a:rPr lang="de-DE" dirty="0"/>
              <a:t>-</a:t>
            </a:r>
            <a:r>
              <a:rPr lang="de-DE" dirty="0" err="1"/>
              <a:t>diff</a:t>
            </a:r>
            <a:r>
              <a:rPr lang="de-DE" dirty="0"/>
              <a:t>-</a:t>
            </a:r>
            <a:r>
              <a:rPr lang="de-DE" dirty="0" smtClean="0"/>
              <a:t>tools)</a:t>
            </a:r>
          </a:p>
          <a:p>
            <a:pPr lvl="1"/>
            <a:r>
              <a:rPr lang="de-DE" dirty="0" err="1" smtClean="0"/>
              <a:t>Meld</a:t>
            </a:r>
            <a:r>
              <a:rPr lang="de-DE" dirty="0"/>
              <a:t> (http://</a:t>
            </a:r>
            <a:r>
              <a:rPr lang="de-DE" dirty="0" err="1"/>
              <a:t>meldmerge.org</a:t>
            </a:r>
            <a:r>
              <a:rPr lang="de-DE" dirty="0" smtClean="0"/>
              <a:t>/)</a:t>
            </a:r>
          </a:p>
          <a:p>
            <a:pPr lvl="1"/>
            <a:r>
              <a:rPr lang="de-DE" dirty="0" err="1" smtClean="0"/>
              <a:t>Semanticmerge</a:t>
            </a:r>
            <a:r>
              <a:rPr lang="de-DE" dirty="0" smtClean="0"/>
              <a:t> (Kommerziell, nie </a:t>
            </a:r>
            <a:r>
              <a:rPr lang="de-DE" dirty="0"/>
              <a:t>benutzt) </a:t>
            </a:r>
            <a:r>
              <a:rPr lang="de-DE" dirty="0">
                <a:hlinkClick r:id="rId2"/>
              </a:rPr>
              <a:t>http://www.semanticmerge.com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6135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86" y="1155855"/>
            <a:ext cx="7067900" cy="489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3962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--global </a:t>
            </a:r>
            <a:r>
              <a:rPr lang="de-DE" dirty="0" err="1"/>
              <a:t>rerere.enabled</a:t>
            </a:r>
            <a:r>
              <a:rPr lang="de-DE" dirty="0"/>
              <a:t> </a:t>
            </a:r>
            <a:r>
              <a:rPr lang="de-DE" dirty="0" err="1" smtClean="0"/>
              <a:t>true</a:t>
            </a:r>
            <a:endParaRPr lang="de-DE" dirty="0" smtClean="0"/>
          </a:p>
          <a:p>
            <a:r>
              <a:rPr lang="de-DE" dirty="0" smtClean="0"/>
              <a:t>Nochmaliges ausführen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checkout</a:t>
            </a:r>
            <a:r>
              <a:rPr lang="de-DE" dirty="0" smtClean="0"/>
              <a:t> –</a:t>
            </a:r>
            <a:r>
              <a:rPr lang="de-DE" dirty="0" err="1" smtClean="0"/>
              <a:t>conflict</a:t>
            </a:r>
            <a:r>
              <a:rPr lang="de-DE" dirty="0" smtClean="0"/>
              <a:t>=diff3 </a:t>
            </a:r>
            <a:r>
              <a:rPr lang="de-DE" dirty="0" err="1" smtClean="0"/>
              <a:t>readme.txt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MERGES 2 -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4301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7456515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Hintergrund: </a:t>
            </a:r>
            <a:r>
              <a:rPr lang="de-DE" dirty="0" err="1" smtClean="0"/>
              <a:t>Austauch</a:t>
            </a:r>
            <a:r>
              <a:rPr lang="de-DE" dirty="0" smtClean="0"/>
              <a:t> mit Remote-Repository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Was ist ein Remote?</a:t>
            </a:r>
          </a:p>
          <a:p>
            <a:endParaRPr lang="de-DE" dirty="0"/>
          </a:p>
          <a:p>
            <a:r>
              <a:rPr lang="de-DE" dirty="0" smtClean="0"/>
              <a:t>Woher kommt ein Remote?</a:t>
            </a:r>
          </a:p>
          <a:p>
            <a:pPr lvl="1"/>
            <a:r>
              <a:rPr lang="de-DE" dirty="0" err="1"/>
              <a:t>c</a:t>
            </a:r>
            <a:r>
              <a:rPr lang="de-DE" dirty="0" err="1" smtClean="0"/>
              <a:t>lonen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add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remote -v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add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remote update</a:t>
            </a:r>
          </a:p>
          <a:p>
            <a:pPr lvl="1"/>
            <a:r>
              <a:rPr lang="de-DE" dirty="0" smtClean="0"/>
              <a:t>Mittlerweile identisch mit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endParaRPr lang="de-DE" dirty="0" smtClean="0"/>
          </a:p>
          <a:p>
            <a:pPr lvl="1"/>
            <a:r>
              <a:rPr lang="de-DE" dirty="0"/>
              <a:t>http://stackoverflow.com/a/17512004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remote </a:t>
            </a:r>
            <a:r>
              <a:rPr lang="de-DE" dirty="0" err="1" smtClean="0"/>
              <a:t>rm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remote-name </a:t>
            </a:r>
            <a:r>
              <a:rPr lang="de-DE" dirty="0" err="1" smtClean="0"/>
              <a:t>vs</a:t>
            </a:r>
            <a:r>
              <a:rPr lang="de-DE" dirty="0" smtClean="0"/>
              <a:t> URL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3830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ls</a:t>
            </a:r>
            <a:r>
              <a:rPr lang="de-DE" dirty="0" smtClean="0"/>
              <a:t>-remote</a:t>
            </a:r>
          </a:p>
          <a:p>
            <a:pPr lvl="1"/>
            <a:r>
              <a:rPr lang="de-DE" dirty="0" smtClean="0"/>
              <a:t>Zeigt an, welche Referenzen es in einem Remote Repository gibt</a:t>
            </a:r>
          </a:p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ls</a:t>
            </a:r>
            <a:r>
              <a:rPr lang="de-DE" dirty="0"/>
              <a:t>-remote </a:t>
            </a:r>
            <a:r>
              <a:rPr lang="de-DE" dirty="0" err="1"/>
              <a:t>fw</a:t>
            </a:r>
            <a:r>
              <a:rPr lang="de-DE" dirty="0"/>
              <a:t> \*pull\</a:t>
            </a:r>
            <a:r>
              <a:rPr lang="de-DE" dirty="0" smtClean="0"/>
              <a:t>*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560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Default </a:t>
            </a:r>
            <a:r>
              <a:rPr lang="de-DE" dirty="0" err="1" smtClean="0"/>
              <a:t>Refspec</a:t>
            </a:r>
            <a:r>
              <a:rPr lang="de-DE" dirty="0" smtClean="0"/>
              <a:t> beim remote </a:t>
            </a:r>
            <a:r>
              <a:rPr lang="de-DE" dirty="0" err="1" smtClean="0"/>
              <a:t>add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+</a:t>
            </a:r>
            <a:r>
              <a:rPr lang="de-DE" dirty="0" err="1"/>
              <a:t>refs</a:t>
            </a:r>
            <a:r>
              <a:rPr lang="de-DE" dirty="0"/>
              <a:t>/</a:t>
            </a:r>
            <a:r>
              <a:rPr lang="de-DE" dirty="0" err="1"/>
              <a:t>heads</a:t>
            </a:r>
            <a:r>
              <a:rPr lang="de-DE" dirty="0"/>
              <a:t>/*:</a:t>
            </a:r>
            <a:r>
              <a:rPr lang="de-DE" dirty="0" err="1"/>
              <a:t>refs</a:t>
            </a:r>
            <a:r>
              <a:rPr lang="de-DE" dirty="0"/>
              <a:t>/</a:t>
            </a:r>
            <a:r>
              <a:rPr lang="de-DE" dirty="0" err="1"/>
              <a:t>remotes</a:t>
            </a:r>
            <a:r>
              <a:rPr lang="de-DE" dirty="0" smtClean="0"/>
              <a:t>/</a:t>
            </a:r>
            <a:r>
              <a:rPr lang="de-DE" dirty="0" err="1" smtClean="0">
                <a:solidFill>
                  <a:srgbClr val="FF0000"/>
                </a:solidFill>
              </a:rPr>
              <a:t>origin</a:t>
            </a:r>
            <a:r>
              <a:rPr lang="de-DE" dirty="0" smtClean="0"/>
              <a:t>/</a:t>
            </a:r>
            <a:r>
              <a:rPr lang="de-DE" dirty="0"/>
              <a:t>*</a:t>
            </a:r>
          </a:p>
          <a:p>
            <a:r>
              <a:rPr lang="de-DE" dirty="0" smtClean="0"/>
              <a:t>+ = beim Pull wird ggf. ein </a:t>
            </a:r>
            <a:r>
              <a:rPr lang="de-DE" dirty="0" err="1" smtClean="0"/>
              <a:t>Merge</a:t>
            </a:r>
            <a:r>
              <a:rPr lang="de-DE" dirty="0" smtClean="0"/>
              <a:t> durchgeführt. Ohne plus: nur ff</a:t>
            </a:r>
          </a:p>
          <a:p>
            <a:r>
              <a:rPr lang="de-DE" dirty="0" smtClean="0"/>
              <a:t>Welche Referenzen gibt es?</a:t>
            </a:r>
          </a:p>
          <a:p>
            <a:pPr lvl="1"/>
            <a:r>
              <a:rPr lang="de-DE" dirty="0" err="1" smtClean="0"/>
              <a:t>Branches</a:t>
            </a:r>
            <a:r>
              <a:rPr lang="de-DE" dirty="0" smtClean="0"/>
              <a:t>: </a:t>
            </a:r>
            <a:r>
              <a:rPr lang="de-DE" dirty="0" err="1" smtClean="0"/>
              <a:t>refs</a:t>
            </a:r>
            <a:r>
              <a:rPr lang="de-DE" dirty="0" smtClean="0"/>
              <a:t>/</a:t>
            </a:r>
            <a:r>
              <a:rPr lang="de-DE" dirty="0" err="1" smtClean="0"/>
              <a:t>heads</a:t>
            </a:r>
            <a:endParaRPr lang="de-DE" dirty="0" smtClean="0"/>
          </a:p>
          <a:p>
            <a:pPr lvl="1"/>
            <a:r>
              <a:rPr lang="de-DE" dirty="0" smtClean="0"/>
              <a:t>Tags: </a:t>
            </a:r>
            <a:r>
              <a:rPr lang="de-DE" dirty="0" err="1" smtClean="0"/>
              <a:t>refs</a:t>
            </a:r>
            <a:r>
              <a:rPr lang="de-DE" dirty="0" smtClean="0"/>
              <a:t>/tags</a:t>
            </a:r>
          </a:p>
          <a:p>
            <a:pPr lvl="1"/>
            <a:r>
              <a:rPr lang="de-DE" dirty="0" smtClean="0"/>
              <a:t>Notes: </a:t>
            </a:r>
            <a:r>
              <a:rPr lang="de-DE" dirty="0" err="1" smtClean="0"/>
              <a:t>refs</a:t>
            </a:r>
            <a:r>
              <a:rPr lang="de-DE" dirty="0" smtClean="0"/>
              <a:t>/</a:t>
            </a:r>
            <a:r>
              <a:rPr lang="de-DE" dirty="0" err="1" smtClean="0"/>
              <a:t>notes</a:t>
            </a:r>
            <a:endParaRPr lang="de-DE" dirty="0" smtClean="0"/>
          </a:p>
          <a:p>
            <a:pPr lvl="1"/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Pullrequest</a:t>
            </a:r>
            <a:r>
              <a:rPr lang="de-DE" dirty="0" smtClean="0"/>
              <a:t>: </a:t>
            </a:r>
            <a:r>
              <a:rPr lang="de-DE" dirty="0" err="1" smtClean="0"/>
              <a:t>refs</a:t>
            </a:r>
            <a:r>
              <a:rPr lang="de-DE" dirty="0" smtClean="0"/>
              <a:t>/pull</a:t>
            </a:r>
          </a:p>
          <a:p>
            <a:pPr lvl="1"/>
            <a:r>
              <a:rPr lang="de-DE" dirty="0" smtClean="0"/>
              <a:t>Gerrit: </a:t>
            </a:r>
            <a:r>
              <a:rPr lang="de-DE" dirty="0" err="1" smtClean="0"/>
              <a:t>refs</a:t>
            </a:r>
            <a:r>
              <a:rPr lang="de-DE" dirty="0" smtClean="0"/>
              <a:t>/</a:t>
            </a:r>
            <a:r>
              <a:rPr lang="de-DE" dirty="0" err="1" smtClean="0"/>
              <a:t>for</a:t>
            </a:r>
            <a:r>
              <a:rPr lang="de-DE" dirty="0" smtClean="0"/>
              <a:t>/</a:t>
            </a:r>
            <a:r>
              <a:rPr lang="de-DE" dirty="0" err="1" smtClean="0"/>
              <a:t>master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0968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Definiert, welche Referenzen vom Server geholt </a:t>
            </a:r>
            <a:r>
              <a:rPr lang="de-DE" dirty="0" err="1" smtClean="0"/>
              <a:t>bzw</a:t>
            </a:r>
            <a:r>
              <a:rPr lang="de-DE" dirty="0" smtClean="0"/>
              <a:t> zum Server geschrieben werden</a:t>
            </a:r>
          </a:p>
          <a:p>
            <a:r>
              <a:rPr lang="de-DE" dirty="0" smtClean="0"/>
              <a:t>Default-Wert beim Neuanlegen: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8" y="4243574"/>
            <a:ext cx="8653022" cy="74015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98405" y="3677149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Source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903006" y="3710441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Destination</a:t>
            </a:r>
            <a:endParaRPr lang="de-DE" dirty="0"/>
          </a:p>
        </p:txBody>
      </p:sp>
      <p:sp>
        <p:nvSpPr>
          <p:cNvPr id="10" name="Freihandform 9"/>
          <p:cNvSpPr/>
          <p:nvPr/>
        </p:nvSpPr>
        <p:spPr>
          <a:xfrm>
            <a:off x="1709730" y="2896156"/>
            <a:ext cx="4274324" cy="1150325"/>
          </a:xfrm>
          <a:custGeom>
            <a:avLst/>
            <a:gdLst>
              <a:gd name="connsiteX0" fmla="*/ 0 w 4274324"/>
              <a:gd name="connsiteY0" fmla="*/ 1150325 h 1150325"/>
              <a:gd name="connsiteX1" fmla="*/ 61061 w 4274324"/>
              <a:gd name="connsiteY1" fmla="*/ 1064848 h 1150325"/>
              <a:gd name="connsiteX2" fmla="*/ 73274 w 4274324"/>
              <a:gd name="connsiteY2" fmla="*/ 1003793 h 1150325"/>
              <a:gd name="connsiteX3" fmla="*/ 232034 w 4274324"/>
              <a:gd name="connsiteY3" fmla="*/ 845050 h 1150325"/>
              <a:gd name="connsiteX4" fmla="*/ 280884 w 4274324"/>
              <a:gd name="connsiteY4" fmla="*/ 783995 h 1150325"/>
              <a:gd name="connsiteX5" fmla="*/ 647254 w 4274324"/>
              <a:gd name="connsiteY5" fmla="*/ 539775 h 1150325"/>
              <a:gd name="connsiteX6" fmla="*/ 708316 w 4274324"/>
              <a:gd name="connsiteY6" fmla="*/ 503142 h 1150325"/>
              <a:gd name="connsiteX7" fmla="*/ 757166 w 4274324"/>
              <a:gd name="connsiteY7" fmla="*/ 466509 h 1150325"/>
              <a:gd name="connsiteX8" fmla="*/ 1013625 w 4274324"/>
              <a:gd name="connsiteY8" fmla="*/ 344399 h 1150325"/>
              <a:gd name="connsiteX9" fmla="*/ 1135749 w 4274324"/>
              <a:gd name="connsiteY9" fmla="*/ 271133 h 1150325"/>
              <a:gd name="connsiteX10" fmla="*/ 1697517 w 4274324"/>
              <a:gd name="connsiteY10" fmla="*/ 100179 h 1150325"/>
              <a:gd name="connsiteX11" fmla="*/ 1807428 w 4274324"/>
              <a:gd name="connsiteY11" fmla="*/ 63546 h 1150325"/>
              <a:gd name="connsiteX12" fmla="*/ 2161586 w 4274324"/>
              <a:gd name="connsiteY12" fmla="*/ 26913 h 1150325"/>
              <a:gd name="connsiteX13" fmla="*/ 2308135 w 4274324"/>
              <a:gd name="connsiteY13" fmla="*/ 2491 h 1150325"/>
              <a:gd name="connsiteX14" fmla="*/ 3272911 w 4274324"/>
              <a:gd name="connsiteY14" fmla="*/ 26913 h 1150325"/>
              <a:gd name="connsiteX15" fmla="*/ 3370609 w 4274324"/>
              <a:gd name="connsiteY15" fmla="*/ 39124 h 1150325"/>
              <a:gd name="connsiteX16" fmla="*/ 3456096 w 4274324"/>
              <a:gd name="connsiteY16" fmla="*/ 100179 h 1150325"/>
              <a:gd name="connsiteX17" fmla="*/ 3468308 w 4274324"/>
              <a:gd name="connsiteY17" fmla="*/ 161234 h 1150325"/>
              <a:gd name="connsiteX18" fmla="*/ 3480521 w 4274324"/>
              <a:gd name="connsiteY18" fmla="*/ 197867 h 1150325"/>
              <a:gd name="connsiteX19" fmla="*/ 3492733 w 4274324"/>
              <a:gd name="connsiteY19" fmla="*/ 271133 h 1150325"/>
              <a:gd name="connsiteX20" fmla="*/ 3541582 w 4274324"/>
              <a:gd name="connsiteY20" fmla="*/ 368821 h 1150325"/>
              <a:gd name="connsiteX21" fmla="*/ 3602644 w 4274324"/>
              <a:gd name="connsiteY21" fmla="*/ 478720 h 1150325"/>
              <a:gd name="connsiteX22" fmla="*/ 3614856 w 4274324"/>
              <a:gd name="connsiteY22" fmla="*/ 515353 h 1150325"/>
              <a:gd name="connsiteX23" fmla="*/ 3639281 w 4274324"/>
              <a:gd name="connsiteY23" fmla="*/ 551986 h 1150325"/>
              <a:gd name="connsiteX24" fmla="*/ 3651493 w 4274324"/>
              <a:gd name="connsiteY24" fmla="*/ 613041 h 1150325"/>
              <a:gd name="connsiteX25" fmla="*/ 3724768 w 4274324"/>
              <a:gd name="connsiteY25" fmla="*/ 686307 h 1150325"/>
              <a:gd name="connsiteX26" fmla="*/ 3761405 w 4274324"/>
              <a:gd name="connsiteY26" fmla="*/ 759573 h 1150325"/>
              <a:gd name="connsiteX27" fmla="*/ 3798042 w 4274324"/>
              <a:gd name="connsiteY27" fmla="*/ 783995 h 1150325"/>
              <a:gd name="connsiteX28" fmla="*/ 3871316 w 4274324"/>
              <a:gd name="connsiteY28" fmla="*/ 832839 h 1150325"/>
              <a:gd name="connsiteX29" fmla="*/ 3956802 w 4274324"/>
              <a:gd name="connsiteY29" fmla="*/ 881683 h 1150325"/>
              <a:gd name="connsiteX30" fmla="*/ 4030076 w 4274324"/>
              <a:gd name="connsiteY30" fmla="*/ 893894 h 1150325"/>
              <a:gd name="connsiteX31" fmla="*/ 4139988 w 4274324"/>
              <a:gd name="connsiteY31" fmla="*/ 979371 h 1150325"/>
              <a:gd name="connsiteX32" fmla="*/ 4213262 w 4274324"/>
              <a:gd name="connsiteY32" fmla="*/ 1003793 h 1150325"/>
              <a:gd name="connsiteX33" fmla="*/ 4249899 w 4274324"/>
              <a:gd name="connsiteY33" fmla="*/ 1052637 h 1150325"/>
              <a:gd name="connsiteX34" fmla="*/ 4274324 w 4274324"/>
              <a:gd name="connsiteY34" fmla="*/ 1089270 h 115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74324" h="1150325">
                <a:moveTo>
                  <a:pt x="0" y="1150325"/>
                </a:moveTo>
                <a:cubicBezTo>
                  <a:pt x="20354" y="1121833"/>
                  <a:pt x="45400" y="1096166"/>
                  <a:pt x="61061" y="1064848"/>
                </a:cubicBezTo>
                <a:cubicBezTo>
                  <a:pt x="70344" y="1046285"/>
                  <a:pt x="61760" y="1021061"/>
                  <a:pt x="73274" y="1003793"/>
                </a:cubicBezTo>
                <a:cubicBezTo>
                  <a:pt x="82095" y="990563"/>
                  <a:pt x="216913" y="863949"/>
                  <a:pt x="232034" y="845050"/>
                </a:cubicBezTo>
                <a:cubicBezTo>
                  <a:pt x="248317" y="824698"/>
                  <a:pt x="260530" y="800276"/>
                  <a:pt x="280884" y="783995"/>
                </a:cubicBezTo>
                <a:cubicBezTo>
                  <a:pt x="331436" y="743558"/>
                  <a:pt x="581809" y="579037"/>
                  <a:pt x="647254" y="539775"/>
                </a:cubicBezTo>
                <a:cubicBezTo>
                  <a:pt x="667608" y="527564"/>
                  <a:pt x="688566" y="516307"/>
                  <a:pt x="708316" y="503142"/>
                </a:cubicBezTo>
                <a:cubicBezTo>
                  <a:pt x="725252" y="491853"/>
                  <a:pt x="739426" y="476487"/>
                  <a:pt x="757166" y="466509"/>
                </a:cubicBezTo>
                <a:cubicBezTo>
                  <a:pt x="1117103" y="264067"/>
                  <a:pt x="723484" y="497088"/>
                  <a:pt x="1013625" y="344399"/>
                </a:cubicBezTo>
                <a:cubicBezTo>
                  <a:pt x="1055635" y="322291"/>
                  <a:pt x="1091467" y="288240"/>
                  <a:pt x="1135749" y="271133"/>
                </a:cubicBezTo>
                <a:cubicBezTo>
                  <a:pt x="1604657" y="89984"/>
                  <a:pt x="1407842" y="182934"/>
                  <a:pt x="1697517" y="100179"/>
                </a:cubicBezTo>
                <a:cubicBezTo>
                  <a:pt x="1734650" y="89571"/>
                  <a:pt x="1769770" y="72104"/>
                  <a:pt x="1807428" y="63546"/>
                </a:cubicBezTo>
                <a:cubicBezTo>
                  <a:pt x="1931199" y="35419"/>
                  <a:pt x="2034013" y="34885"/>
                  <a:pt x="2161586" y="26913"/>
                </a:cubicBezTo>
                <a:cubicBezTo>
                  <a:pt x="2210436" y="18772"/>
                  <a:pt x="2258616" y="3118"/>
                  <a:pt x="2308135" y="2491"/>
                </a:cubicBezTo>
                <a:cubicBezTo>
                  <a:pt x="2618604" y="-1439"/>
                  <a:pt x="2954587" y="-4916"/>
                  <a:pt x="3272911" y="26913"/>
                </a:cubicBezTo>
                <a:cubicBezTo>
                  <a:pt x="3305568" y="30178"/>
                  <a:pt x="3338043" y="35054"/>
                  <a:pt x="3370609" y="39124"/>
                </a:cubicBezTo>
                <a:cubicBezTo>
                  <a:pt x="3411419" y="52726"/>
                  <a:pt x="3429754" y="52769"/>
                  <a:pt x="3456096" y="100179"/>
                </a:cubicBezTo>
                <a:cubicBezTo>
                  <a:pt x="3466176" y="118321"/>
                  <a:pt x="3463274" y="141099"/>
                  <a:pt x="3468308" y="161234"/>
                </a:cubicBezTo>
                <a:cubicBezTo>
                  <a:pt x="3471430" y="173721"/>
                  <a:pt x="3476450" y="185656"/>
                  <a:pt x="3480521" y="197867"/>
                </a:cubicBezTo>
                <a:cubicBezTo>
                  <a:pt x="3484592" y="222289"/>
                  <a:pt x="3484405" y="247817"/>
                  <a:pt x="3492733" y="271133"/>
                </a:cubicBezTo>
                <a:cubicBezTo>
                  <a:pt x="3504979" y="305419"/>
                  <a:pt x="3525299" y="336258"/>
                  <a:pt x="3541582" y="368821"/>
                </a:cubicBezTo>
                <a:cubicBezTo>
                  <a:pt x="3584782" y="455213"/>
                  <a:pt x="3563072" y="419369"/>
                  <a:pt x="3602644" y="478720"/>
                </a:cubicBezTo>
                <a:cubicBezTo>
                  <a:pt x="3606715" y="490931"/>
                  <a:pt x="3609099" y="503841"/>
                  <a:pt x="3614856" y="515353"/>
                </a:cubicBezTo>
                <a:cubicBezTo>
                  <a:pt x="3621420" y="528480"/>
                  <a:pt x="3634127" y="538244"/>
                  <a:pt x="3639281" y="551986"/>
                </a:cubicBezTo>
                <a:cubicBezTo>
                  <a:pt x="3646569" y="571419"/>
                  <a:pt x="3640349" y="595532"/>
                  <a:pt x="3651493" y="613041"/>
                </a:cubicBezTo>
                <a:cubicBezTo>
                  <a:pt x="3670038" y="642180"/>
                  <a:pt x="3724768" y="686307"/>
                  <a:pt x="3724768" y="686307"/>
                </a:cubicBezTo>
                <a:cubicBezTo>
                  <a:pt x="3734701" y="716103"/>
                  <a:pt x="3737730" y="735901"/>
                  <a:pt x="3761405" y="759573"/>
                </a:cubicBezTo>
                <a:cubicBezTo>
                  <a:pt x="3771784" y="769951"/>
                  <a:pt x="3785830" y="775854"/>
                  <a:pt x="3798042" y="783995"/>
                </a:cubicBezTo>
                <a:cubicBezTo>
                  <a:pt x="3840970" y="848382"/>
                  <a:pt x="3797714" y="801299"/>
                  <a:pt x="3871316" y="832839"/>
                </a:cubicBezTo>
                <a:cubicBezTo>
                  <a:pt x="3941273" y="862817"/>
                  <a:pt x="3872285" y="856331"/>
                  <a:pt x="3956802" y="881683"/>
                </a:cubicBezTo>
                <a:cubicBezTo>
                  <a:pt x="3980519" y="888797"/>
                  <a:pt x="4005651" y="889824"/>
                  <a:pt x="4030076" y="893894"/>
                </a:cubicBezTo>
                <a:cubicBezTo>
                  <a:pt x="4061688" y="925502"/>
                  <a:pt x="4096168" y="964766"/>
                  <a:pt x="4139988" y="979371"/>
                </a:cubicBezTo>
                <a:lnTo>
                  <a:pt x="4213262" y="1003793"/>
                </a:lnTo>
                <a:cubicBezTo>
                  <a:pt x="4225474" y="1020074"/>
                  <a:pt x="4238068" y="1036076"/>
                  <a:pt x="4249899" y="1052637"/>
                </a:cubicBezTo>
                <a:cubicBezTo>
                  <a:pt x="4258430" y="1064579"/>
                  <a:pt x="4274324" y="1089270"/>
                  <a:pt x="4274324" y="10892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8497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+ </a:t>
            </a:r>
            <a:r>
              <a:rPr lang="de-DE" dirty="0" err="1" smtClean="0"/>
              <a:t>Fetch</a:t>
            </a:r>
            <a:r>
              <a:rPr lang="de-DE" dirty="0" smtClean="0"/>
              <a:t>: Aktualisiert Tracking-</a:t>
            </a:r>
            <a:r>
              <a:rPr lang="de-DE" dirty="0" err="1" smtClean="0"/>
              <a:t>Branch</a:t>
            </a:r>
            <a:r>
              <a:rPr lang="de-DE" dirty="0" smtClean="0"/>
              <a:t> auch, wenn kein fast-forward möglich</a:t>
            </a:r>
          </a:p>
          <a:p>
            <a:r>
              <a:rPr lang="de-DE" dirty="0" smtClean="0"/>
              <a:t>+ Push: Führt einen ‚</a:t>
            </a:r>
            <a:r>
              <a:rPr lang="de-DE" dirty="0" err="1" smtClean="0"/>
              <a:t>force</a:t>
            </a:r>
            <a:r>
              <a:rPr lang="de-DE" dirty="0" smtClean="0"/>
              <a:t>-push‘ durch (analog push –f)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8" y="4243574"/>
            <a:ext cx="8653022" cy="74015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598405" y="3677149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Source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4903006" y="3710441"/>
            <a:ext cx="219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Destination</a:t>
            </a:r>
            <a:endParaRPr lang="de-DE" dirty="0"/>
          </a:p>
        </p:txBody>
      </p:sp>
      <p:sp>
        <p:nvSpPr>
          <p:cNvPr id="10" name="Freihandform 9"/>
          <p:cNvSpPr/>
          <p:nvPr/>
        </p:nvSpPr>
        <p:spPr>
          <a:xfrm>
            <a:off x="1709730" y="2896156"/>
            <a:ext cx="4274324" cy="1150325"/>
          </a:xfrm>
          <a:custGeom>
            <a:avLst/>
            <a:gdLst>
              <a:gd name="connsiteX0" fmla="*/ 0 w 4274324"/>
              <a:gd name="connsiteY0" fmla="*/ 1150325 h 1150325"/>
              <a:gd name="connsiteX1" fmla="*/ 61061 w 4274324"/>
              <a:gd name="connsiteY1" fmla="*/ 1064848 h 1150325"/>
              <a:gd name="connsiteX2" fmla="*/ 73274 w 4274324"/>
              <a:gd name="connsiteY2" fmla="*/ 1003793 h 1150325"/>
              <a:gd name="connsiteX3" fmla="*/ 232034 w 4274324"/>
              <a:gd name="connsiteY3" fmla="*/ 845050 h 1150325"/>
              <a:gd name="connsiteX4" fmla="*/ 280884 w 4274324"/>
              <a:gd name="connsiteY4" fmla="*/ 783995 h 1150325"/>
              <a:gd name="connsiteX5" fmla="*/ 647254 w 4274324"/>
              <a:gd name="connsiteY5" fmla="*/ 539775 h 1150325"/>
              <a:gd name="connsiteX6" fmla="*/ 708316 w 4274324"/>
              <a:gd name="connsiteY6" fmla="*/ 503142 h 1150325"/>
              <a:gd name="connsiteX7" fmla="*/ 757166 w 4274324"/>
              <a:gd name="connsiteY7" fmla="*/ 466509 h 1150325"/>
              <a:gd name="connsiteX8" fmla="*/ 1013625 w 4274324"/>
              <a:gd name="connsiteY8" fmla="*/ 344399 h 1150325"/>
              <a:gd name="connsiteX9" fmla="*/ 1135749 w 4274324"/>
              <a:gd name="connsiteY9" fmla="*/ 271133 h 1150325"/>
              <a:gd name="connsiteX10" fmla="*/ 1697517 w 4274324"/>
              <a:gd name="connsiteY10" fmla="*/ 100179 h 1150325"/>
              <a:gd name="connsiteX11" fmla="*/ 1807428 w 4274324"/>
              <a:gd name="connsiteY11" fmla="*/ 63546 h 1150325"/>
              <a:gd name="connsiteX12" fmla="*/ 2161586 w 4274324"/>
              <a:gd name="connsiteY12" fmla="*/ 26913 h 1150325"/>
              <a:gd name="connsiteX13" fmla="*/ 2308135 w 4274324"/>
              <a:gd name="connsiteY13" fmla="*/ 2491 h 1150325"/>
              <a:gd name="connsiteX14" fmla="*/ 3272911 w 4274324"/>
              <a:gd name="connsiteY14" fmla="*/ 26913 h 1150325"/>
              <a:gd name="connsiteX15" fmla="*/ 3370609 w 4274324"/>
              <a:gd name="connsiteY15" fmla="*/ 39124 h 1150325"/>
              <a:gd name="connsiteX16" fmla="*/ 3456096 w 4274324"/>
              <a:gd name="connsiteY16" fmla="*/ 100179 h 1150325"/>
              <a:gd name="connsiteX17" fmla="*/ 3468308 w 4274324"/>
              <a:gd name="connsiteY17" fmla="*/ 161234 h 1150325"/>
              <a:gd name="connsiteX18" fmla="*/ 3480521 w 4274324"/>
              <a:gd name="connsiteY18" fmla="*/ 197867 h 1150325"/>
              <a:gd name="connsiteX19" fmla="*/ 3492733 w 4274324"/>
              <a:gd name="connsiteY19" fmla="*/ 271133 h 1150325"/>
              <a:gd name="connsiteX20" fmla="*/ 3541582 w 4274324"/>
              <a:gd name="connsiteY20" fmla="*/ 368821 h 1150325"/>
              <a:gd name="connsiteX21" fmla="*/ 3602644 w 4274324"/>
              <a:gd name="connsiteY21" fmla="*/ 478720 h 1150325"/>
              <a:gd name="connsiteX22" fmla="*/ 3614856 w 4274324"/>
              <a:gd name="connsiteY22" fmla="*/ 515353 h 1150325"/>
              <a:gd name="connsiteX23" fmla="*/ 3639281 w 4274324"/>
              <a:gd name="connsiteY23" fmla="*/ 551986 h 1150325"/>
              <a:gd name="connsiteX24" fmla="*/ 3651493 w 4274324"/>
              <a:gd name="connsiteY24" fmla="*/ 613041 h 1150325"/>
              <a:gd name="connsiteX25" fmla="*/ 3724768 w 4274324"/>
              <a:gd name="connsiteY25" fmla="*/ 686307 h 1150325"/>
              <a:gd name="connsiteX26" fmla="*/ 3761405 w 4274324"/>
              <a:gd name="connsiteY26" fmla="*/ 759573 h 1150325"/>
              <a:gd name="connsiteX27" fmla="*/ 3798042 w 4274324"/>
              <a:gd name="connsiteY27" fmla="*/ 783995 h 1150325"/>
              <a:gd name="connsiteX28" fmla="*/ 3871316 w 4274324"/>
              <a:gd name="connsiteY28" fmla="*/ 832839 h 1150325"/>
              <a:gd name="connsiteX29" fmla="*/ 3956802 w 4274324"/>
              <a:gd name="connsiteY29" fmla="*/ 881683 h 1150325"/>
              <a:gd name="connsiteX30" fmla="*/ 4030076 w 4274324"/>
              <a:gd name="connsiteY30" fmla="*/ 893894 h 1150325"/>
              <a:gd name="connsiteX31" fmla="*/ 4139988 w 4274324"/>
              <a:gd name="connsiteY31" fmla="*/ 979371 h 1150325"/>
              <a:gd name="connsiteX32" fmla="*/ 4213262 w 4274324"/>
              <a:gd name="connsiteY32" fmla="*/ 1003793 h 1150325"/>
              <a:gd name="connsiteX33" fmla="*/ 4249899 w 4274324"/>
              <a:gd name="connsiteY33" fmla="*/ 1052637 h 1150325"/>
              <a:gd name="connsiteX34" fmla="*/ 4274324 w 4274324"/>
              <a:gd name="connsiteY34" fmla="*/ 1089270 h 115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74324" h="1150325">
                <a:moveTo>
                  <a:pt x="0" y="1150325"/>
                </a:moveTo>
                <a:cubicBezTo>
                  <a:pt x="20354" y="1121833"/>
                  <a:pt x="45400" y="1096166"/>
                  <a:pt x="61061" y="1064848"/>
                </a:cubicBezTo>
                <a:cubicBezTo>
                  <a:pt x="70344" y="1046285"/>
                  <a:pt x="61760" y="1021061"/>
                  <a:pt x="73274" y="1003793"/>
                </a:cubicBezTo>
                <a:cubicBezTo>
                  <a:pt x="82095" y="990563"/>
                  <a:pt x="216913" y="863949"/>
                  <a:pt x="232034" y="845050"/>
                </a:cubicBezTo>
                <a:cubicBezTo>
                  <a:pt x="248317" y="824698"/>
                  <a:pt x="260530" y="800276"/>
                  <a:pt x="280884" y="783995"/>
                </a:cubicBezTo>
                <a:cubicBezTo>
                  <a:pt x="331436" y="743558"/>
                  <a:pt x="581809" y="579037"/>
                  <a:pt x="647254" y="539775"/>
                </a:cubicBezTo>
                <a:cubicBezTo>
                  <a:pt x="667608" y="527564"/>
                  <a:pt x="688566" y="516307"/>
                  <a:pt x="708316" y="503142"/>
                </a:cubicBezTo>
                <a:cubicBezTo>
                  <a:pt x="725252" y="491853"/>
                  <a:pt x="739426" y="476487"/>
                  <a:pt x="757166" y="466509"/>
                </a:cubicBezTo>
                <a:cubicBezTo>
                  <a:pt x="1117103" y="264067"/>
                  <a:pt x="723484" y="497088"/>
                  <a:pt x="1013625" y="344399"/>
                </a:cubicBezTo>
                <a:cubicBezTo>
                  <a:pt x="1055635" y="322291"/>
                  <a:pt x="1091467" y="288240"/>
                  <a:pt x="1135749" y="271133"/>
                </a:cubicBezTo>
                <a:cubicBezTo>
                  <a:pt x="1604657" y="89984"/>
                  <a:pt x="1407842" y="182934"/>
                  <a:pt x="1697517" y="100179"/>
                </a:cubicBezTo>
                <a:cubicBezTo>
                  <a:pt x="1734650" y="89571"/>
                  <a:pt x="1769770" y="72104"/>
                  <a:pt x="1807428" y="63546"/>
                </a:cubicBezTo>
                <a:cubicBezTo>
                  <a:pt x="1931199" y="35419"/>
                  <a:pt x="2034013" y="34885"/>
                  <a:pt x="2161586" y="26913"/>
                </a:cubicBezTo>
                <a:cubicBezTo>
                  <a:pt x="2210436" y="18772"/>
                  <a:pt x="2258616" y="3118"/>
                  <a:pt x="2308135" y="2491"/>
                </a:cubicBezTo>
                <a:cubicBezTo>
                  <a:pt x="2618604" y="-1439"/>
                  <a:pt x="2954587" y="-4916"/>
                  <a:pt x="3272911" y="26913"/>
                </a:cubicBezTo>
                <a:cubicBezTo>
                  <a:pt x="3305568" y="30178"/>
                  <a:pt x="3338043" y="35054"/>
                  <a:pt x="3370609" y="39124"/>
                </a:cubicBezTo>
                <a:cubicBezTo>
                  <a:pt x="3411419" y="52726"/>
                  <a:pt x="3429754" y="52769"/>
                  <a:pt x="3456096" y="100179"/>
                </a:cubicBezTo>
                <a:cubicBezTo>
                  <a:pt x="3466176" y="118321"/>
                  <a:pt x="3463274" y="141099"/>
                  <a:pt x="3468308" y="161234"/>
                </a:cubicBezTo>
                <a:cubicBezTo>
                  <a:pt x="3471430" y="173721"/>
                  <a:pt x="3476450" y="185656"/>
                  <a:pt x="3480521" y="197867"/>
                </a:cubicBezTo>
                <a:cubicBezTo>
                  <a:pt x="3484592" y="222289"/>
                  <a:pt x="3484405" y="247817"/>
                  <a:pt x="3492733" y="271133"/>
                </a:cubicBezTo>
                <a:cubicBezTo>
                  <a:pt x="3504979" y="305419"/>
                  <a:pt x="3525299" y="336258"/>
                  <a:pt x="3541582" y="368821"/>
                </a:cubicBezTo>
                <a:cubicBezTo>
                  <a:pt x="3584782" y="455213"/>
                  <a:pt x="3563072" y="419369"/>
                  <a:pt x="3602644" y="478720"/>
                </a:cubicBezTo>
                <a:cubicBezTo>
                  <a:pt x="3606715" y="490931"/>
                  <a:pt x="3609099" y="503841"/>
                  <a:pt x="3614856" y="515353"/>
                </a:cubicBezTo>
                <a:cubicBezTo>
                  <a:pt x="3621420" y="528480"/>
                  <a:pt x="3634127" y="538244"/>
                  <a:pt x="3639281" y="551986"/>
                </a:cubicBezTo>
                <a:cubicBezTo>
                  <a:pt x="3646569" y="571419"/>
                  <a:pt x="3640349" y="595532"/>
                  <a:pt x="3651493" y="613041"/>
                </a:cubicBezTo>
                <a:cubicBezTo>
                  <a:pt x="3670038" y="642180"/>
                  <a:pt x="3724768" y="686307"/>
                  <a:pt x="3724768" y="686307"/>
                </a:cubicBezTo>
                <a:cubicBezTo>
                  <a:pt x="3734701" y="716103"/>
                  <a:pt x="3737730" y="735901"/>
                  <a:pt x="3761405" y="759573"/>
                </a:cubicBezTo>
                <a:cubicBezTo>
                  <a:pt x="3771784" y="769951"/>
                  <a:pt x="3785830" y="775854"/>
                  <a:pt x="3798042" y="783995"/>
                </a:cubicBezTo>
                <a:cubicBezTo>
                  <a:pt x="3840970" y="848382"/>
                  <a:pt x="3797714" y="801299"/>
                  <a:pt x="3871316" y="832839"/>
                </a:cubicBezTo>
                <a:cubicBezTo>
                  <a:pt x="3941273" y="862817"/>
                  <a:pt x="3872285" y="856331"/>
                  <a:pt x="3956802" y="881683"/>
                </a:cubicBezTo>
                <a:cubicBezTo>
                  <a:pt x="3980519" y="888797"/>
                  <a:pt x="4005651" y="889824"/>
                  <a:pt x="4030076" y="893894"/>
                </a:cubicBezTo>
                <a:cubicBezTo>
                  <a:pt x="4061688" y="925502"/>
                  <a:pt x="4096168" y="964766"/>
                  <a:pt x="4139988" y="979371"/>
                </a:cubicBezTo>
                <a:lnTo>
                  <a:pt x="4213262" y="1003793"/>
                </a:lnTo>
                <a:cubicBezTo>
                  <a:pt x="4225474" y="1020074"/>
                  <a:pt x="4238068" y="1036076"/>
                  <a:pt x="4249899" y="1052637"/>
                </a:cubicBezTo>
                <a:cubicBezTo>
                  <a:pt x="4258430" y="1064579"/>
                  <a:pt x="4274324" y="1089270"/>
                  <a:pt x="4274324" y="108927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Oval 3"/>
          <p:cNvSpPr/>
          <p:nvPr/>
        </p:nvSpPr>
        <p:spPr>
          <a:xfrm>
            <a:off x="0" y="4079773"/>
            <a:ext cx="598405" cy="74357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211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Björn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6384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Beispiele</a:t>
            </a:r>
          </a:p>
          <a:p>
            <a:pPr lvl="1"/>
            <a:r>
              <a:rPr lang="de-DE" dirty="0" smtClean="0"/>
              <a:t>Alle </a:t>
            </a:r>
            <a:r>
              <a:rPr lang="de-DE" dirty="0" err="1" smtClean="0"/>
              <a:t>Pullrequest</a:t>
            </a:r>
            <a:r>
              <a:rPr lang="de-DE" dirty="0" smtClean="0"/>
              <a:t> von </a:t>
            </a:r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err="1" smtClean="0"/>
              <a:t>fetchen</a:t>
            </a:r>
            <a:r>
              <a:rPr lang="de-DE" dirty="0" smtClean="0"/>
              <a:t> und unter </a:t>
            </a:r>
            <a:r>
              <a:rPr lang="de-DE" dirty="0" err="1" smtClean="0"/>
              <a:t>origin</a:t>
            </a:r>
            <a:r>
              <a:rPr lang="de-DE" dirty="0" smtClean="0"/>
              <a:t>/</a:t>
            </a:r>
            <a:r>
              <a:rPr lang="de-DE" dirty="0" err="1" smtClean="0"/>
              <a:t>pr</a:t>
            </a:r>
            <a:r>
              <a:rPr lang="de-DE" dirty="0" smtClean="0"/>
              <a:t>/NUMMER ablegen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refs</a:t>
            </a:r>
            <a:r>
              <a:rPr lang="de-DE" dirty="0" smtClean="0"/>
              <a:t>/pull/*/</a:t>
            </a:r>
            <a:r>
              <a:rPr lang="de-DE" dirty="0" err="1" smtClean="0"/>
              <a:t>head:remotes</a:t>
            </a:r>
            <a:r>
              <a:rPr lang="de-DE" dirty="0" smtClean="0"/>
              <a:t>/</a:t>
            </a:r>
            <a:r>
              <a:rPr lang="de-DE" dirty="0" err="1" smtClean="0"/>
              <a:t>origin</a:t>
            </a:r>
            <a:r>
              <a:rPr lang="de-DE" dirty="0" smtClean="0"/>
              <a:t>/</a:t>
            </a:r>
            <a:r>
              <a:rPr lang="de-DE" dirty="0" err="1" smtClean="0"/>
              <a:t>pr</a:t>
            </a:r>
            <a:r>
              <a:rPr lang="de-DE" dirty="0" smtClean="0"/>
              <a:t>/*</a:t>
            </a:r>
          </a:p>
          <a:p>
            <a:pPr lvl="1"/>
            <a:r>
              <a:rPr lang="de-DE" dirty="0" smtClean="0"/>
              <a:t>Alle Tags </a:t>
            </a:r>
            <a:r>
              <a:rPr lang="de-DE" dirty="0" err="1" smtClean="0"/>
              <a:t>fetchen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refs</a:t>
            </a:r>
            <a:r>
              <a:rPr lang="de-DE" dirty="0" smtClean="0"/>
              <a:t>/tags/*:</a:t>
            </a:r>
            <a:r>
              <a:rPr lang="de-DE" dirty="0" err="1" smtClean="0"/>
              <a:t>refs</a:t>
            </a:r>
            <a:r>
              <a:rPr lang="de-DE" dirty="0" smtClean="0"/>
              <a:t>/tags*</a:t>
            </a:r>
          </a:p>
          <a:p>
            <a:pPr lvl="1"/>
            <a:r>
              <a:rPr lang="de-DE" dirty="0" smtClean="0"/>
              <a:t>(Identisch mit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--tags)</a:t>
            </a:r>
          </a:p>
          <a:p>
            <a:pPr lvl="1"/>
            <a:r>
              <a:rPr lang="de-DE" dirty="0" smtClean="0"/>
              <a:t>Aktuellen </a:t>
            </a:r>
            <a:r>
              <a:rPr lang="de-DE" dirty="0" err="1" smtClean="0"/>
              <a:t>Branch</a:t>
            </a:r>
            <a:r>
              <a:rPr lang="de-DE" dirty="0" smtClean="0"/>
              <a:t> zum Gerrit Review pushen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push </a:t>
            </a:r>
            <a:r>
              <a:rPr lang="de-DE" dirty="0" err="1" smtClean="0"/>
              <a:t>HEAD:refs</a:t>
            </a:r>
            <a:r>
              <a:rPr lang="de-DE" dirty="0" smtClean="0"/>
              <a:t>/</a:t>
            </a:r>
            <a:r>
              <a:rPr lang="de-DE" dirty="0" err="1" smtClean="0"/>
              <a:t>for</a:t>
            </a:r>
            <a:r>
              <a:rPr lang="de-DE" dirty="0" smtClean="0"/>
              <a:t>/feature-1</a:t>
            </a: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0736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Fetch</a:t>
            </a:r>
            <a:r>
              <a:rPr lang="de-DE" dirty="0" smtClean="0"/>
              <a:t> ohne benanntes Remote</a:t>
            </a:r>
          </a:p>
          <a:p>
            <a:r>
              <a:rPr lang="de-DE" dirty="0" err="1" smtClean="0"/>
              <a:t>Prune</a:t>
            </a:r>
            <a:r>
              <a:rPr lang="de-DE" dirty="0" smtClean="0"/>
              <a:t> </a:t>
            </a:r>
          </a:p>
          <a:p>
            <a:r>
              <a:rPr lang="de-DE" dirty="0" smtClean="0"/>
              <a:t>FETCH_HEAD</a:t>
            </a:r>
          </a:p>
          <a:p>
            <a:r>
              <a:rPr lang="de-DE" dirty="0"/>
              <a:t>Nur Tags, die auf </a:t>
            </a:r>
            <a:r>
              <a:rPr lang="de-DE" dirty="0" err="1"/>
              <a:t>gefetchte</a:t>
            </a:r>
            <a:r>
              <a:rPr lang="de-DE" dirty="0"/>
              <a:t> Objekte zeigen, werden ebenfalls </a:t>
            </a:r>
            <a:r>
              <a:rPr lang="de-DE" dirty="0" err="1"/>
              <a:t>gefecht</a:t>
            </a:r>
            <a:endParaRPr lang="de-DE" dirty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–tags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refs</a:t>
            </a:r>
            <a:r>
              <a:rPr lang="de-DE" dirty="0" smtClean="0"/>
              <a:t>/tags/*:</a:t>
            </a:r>
            <a:r>
              <a:rPr lang="de-DE" dirty="0" err="1" smtClean="0"/>
              <a:t>refs</a:t>
            </a:r>
            <a:r>
              <a:rPr lang="de-DE" dirty="0" smtClean="0"/>
              <a:t>/tags/*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058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/>
              <a:t>Einrichten eines Tracking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Beim Push: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push --set-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/f4</a:t>
            </a:r>
          </a:p>
          <a:p>
            <a:pPr lvl="1"/>
            <a:r>
              <a:rPr lang="de-DE" dirty="0" smtClean="0"/>
              <a:t>Beim Erzeugen eines </a:t>
            </a:r>
            <a:r>
              <a:rPr lang="de-DE" dirty="0" err="1" smtClean="0"/>
              <a:t>Branches</a:t>
            </a:r>
            <a:r>
              <a:rPr lang="de-DE" dirty="0" smtClean="0"/>
              <a:t> (Remote-</a:t>
            </a:r>
            <a:r>
              <a:rPr lang="de-DE" dirty="0" err="1" smtClean="0"/>
              <a:t>Branch</a:t>
            </a:r>
            <a:r>
              <a:rPr lang="de-DE" dirty="0" smtClean="0"/>
              <a:t> muss vorhanden sein):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checkout</a:t>
            </a:r>
            <a:r>
              <a:rPr lang="de-DE" dirty="0"/>
              <a:t> -b f4 --track </a:t>
            </a:r>
            <a:r>
              <a:rPr lang="de-DE" dirty="0" err="1" smtClean="0"/>
              <a:t>origin</a:t>
            </a:r>
            <a:r>
              <a:rPr lang="de-DE" dirty="0" smtClean="0"/>
              <a:t>/</a:t>
            </a:r>
            <a:r>
              <a:rPr lang="de-DE" dirty="0" err="1" smtClean="0"/>
              <a:t>features</a:t>
            </a:r>
            <a:r>
              <a:rPr lang="de-DE" dirty="0"/>
              <a:t>/</a:t>
            </a:r>
            <a:r>
              <a:rPr lang="de-DE" dirty="0" smtClean="0"/>
              <a:t>f4</a:t>
            </a:r>
          </a:p>
          <a:p>
            <a:pPr lvl="2"/>
            <a:r>
              <a:rPr lang="de-DE" dirty="0" smtClean="0"/>
              <a:t>DEFAULT-VERHALTEN !!!</a:t>
            </a:r>
          </a:p>
          <a:p>
            <a:pPr lvl="1"/>
            <a:r>
              <a:rPr lang="de-DE" dirty="0" smtClean="0"/>
              <a:t>Im Nachhinein (Remote-</a:t>
            </a:r>
            <a:r>
              <a:rPr lang="de-DE" dirty="0" err="1" smtClean="0"/>
              <a:t>Branch</a:t>
            </a:r>
            <a:r>
              <a:rPr lang="de-DE" dirty="0" smtClean="0"/>
              <a:t> muss vorhanden sein):</a:t>
            </a:r>
          </a:p>
          <a:p>
            <a:pPr lvl="2"/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--set-</a:t>
            </a:r>
            <a:r>
              <a:rPr lang="de-DE" dirty="0" err="1"/>
              <a:t>upstream</a:t>
            </a:r>
            <a:r>
              <a:rPr lang="de-DE" dirty="0"/>
              <a:t>-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/</a:t>
            </a:r>
            <a:r>
              <a:rPr lang="de-DE" dirty="0" err="1"/>
              <a:t>features</a:t>
            </a:r>
            <a:r>
              <a:rPr lang="de-DE" dirty="0"/>
              <a:t>/</a:t>
            </a:r>
            <a:r>
              <a:rPr lang="de-DE" dirty="0" smtClean="0"/>
              <a:t>f4</a:t>
            </a:r>
          </a:p>
          <a:p>
            <a:pPr marL="914400" lvl="2" indent="0">
              <a:buNone/>
            </a:pPr>
            <a:endParaRPr lang="de-DE" dirty="0" smtClean="0"/>
          </a:p>
          <a:p>
            <a:pPr lvl="2"/>
            <a:endParaRPr lang="de-DE" dirty="0"/>
          </a:p>
          <a:p>
            <a:r>
              <a:rPr lang="de-DE" dirty="0" err="1" smtClean="0"/>
              <a:t>branch</a:t>
            </a:r>
            <a:r>
              <a:rPr lang="de-DE" dirty="0" smtClean="0"/>
              <a:t> </a:t>
            </a:r>
            <a:r>
              <a:rPr lang="de-DE" dirty="0"/>
              <a:t>-</a:t>
            </a:r>
            <a:r>
              <a:rPr lang="de-DE" dirty="0" err="1"/>
              <a:t>vv</a:t>
            </a:r>
            <a:r>
              <a:rPr lang="de-DE" dirty="0"/>
              <a:t> -&gt; Verbindung zu tracking-</a:t>
            </a:r>
            <a:r>
              <a:rPr lang="de-DE" dirty="0" err="1"/>
              <a:t>Branches</a:t>
            </a:r>
            <a:r>
              <a:rPr lang="de-DE" dirty="0"/>
              <a:t> anzeigen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378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PULL =&gt; FETCH / MERGE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9180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&lt;</a:t>
            </a:r>
            <a:r>
              <a:rPr lang="de-DE" dirty="0" err="1"/>
              <a:t>repository</a:t>
            </a:r>
            <a:r>
              <a:rPr lang="de-DE" dirty="0"/>
              <a:t>&gt; </a:t>
            </a:r>
            <a:r>
              <a:rPr lang="de-DE" dirty="0" err="1"/>
              <a:t>argument</a:t>
            </a:r>
            <a:r>
              <a:rPr lang="de-DE" dirty="0"/>
              <a:t>, </a:t>
            </a:r>
            <a:r>
              <a:rPr lang="de-DE" dirty="0" err="1"/>
              <a:t>branch</a:t>
            </a:r>
            <a:r>
              <a:rPr lang="de-DE" dirty="0"/>
              <a:t>.*.remote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consulted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defaults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pPr lvl="1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with</a:t>
            </a:r>
            <a:r>
              <a:rPr lang="de-DE" dirty="0"/>
              <a:t> &lt;</a:t>
            </a:r>
            <a:r>
              <a:rPr lang="de-DE" dirty="0" err="1"/>
              <a:t>refspec</a:t>
            </a:r>
            <a:r>
              <a:rPr lang="de-DE" dirty="0"/>
              <a:t>&gt;... </a:t>
            </a:r>
            <a:r>
              <a:rPr lang="de-DE" dirty="0" err="1"/>
              <a:t>arguments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--all, --</a:t>
            </a:r>
            <a:r>
              <a:rPr lang="de-DE" dirty="0" err="1"/>
              <a:t>mirror</a:t>
            </a:r>
            <a:r>
              <a:rPr lang="de-DE" dirty="0"/>
              <a:t>, --tags </a:t>
            </a:r>
            <a:r>
              <a:rPr lang="de-DE" dirty="0" err="1"/>
              <a:t>options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finds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&lt;</a:t>
            </a:r>
            <a:r>
              <a:rPr lang="de-DE" dirty="0" err="1"/>
              <a:t>refspec</a:t>
            </a:r>
            <a:r>
              <a:rPr lang="de-DE" dirty="0"/>
              <a:t>&gt;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consulting</a:t>
            </a:r>
            <a:r>
              <a:rPr lang="de-DE" dirty="0"/>
              <a:t> remote.*.push </a:t>
            </a:r>
            <a:r>
              <a:rPr lang="de-DE" dirty="0" err="1"/>
              <a:t>configuration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found</a:t>
            </a:r>
            <a:r>
              <a:rPr lang="de-DE" dirty="0"/>
              <a:t>, </a:t>
            </a:r>
            <a:r>
              <a:rPr lang="de-DE" dirty="0" err="1"/>
              <a:t>honors</a:t>
            </a:r>
            <a:r>
              <a:rPr lang="de-DE" dirty="0"/>
              <a:t> </a:t>
            </a:r>
            <a:r>
              <a:rPr lang="de-DE" dirty="0" err="1"/>
              <a:t>push.default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(See </a:t>
            </a:r>
            <a:r>
              <a:rPr lang="de-DE" dirty="0" err="1"/>
              <a:t>git-config</a:t>
            </a:r>
            <a:r>
              <a:rPr lang="de-DE" dirty="0"/>
              <a:t>[1]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push.default</a:t>
            </a:r>
            <a:r>
              <a:rPr lang="de-DE" dirty="0"/>
              <a:t>).</a:t>
            </a:r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0601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push &lt;remote&gt; &lt;</a:t>
            </a:r>
            <a:r>
              <a:rPr lang="de-DE" dirty="0" err="1" smtClean="0"/>
              <a:t>branch</a:t>
            </a:r>
            <a:r>
              <a:rPr lang="de-DE" dirty="0"/>
              <a:t>&gt;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Force-push –f</a:t>
            </a:r>
          </a:p>
          <a:p>
            <a:r>
              <a:rPr lang="de-DE" dirty="0" smtClean="0"/>
              <a:t>Remote </a:t>
            </a:r>
            <a:r>
              <a:rPr lang="de-DE" dirty="0" err="1" smtClean="0"/>
              <a:t>Branch</a:t>
            </a:r>
            <a:r>
              <a:rPr lang="de-DE" dirty="0" smtClean="0"/>
              <a:t> löschen :</a:t>
            </a:r>
            <a:r>
              <a:rPr lang="de-DE" dirty="0" err="1" smtClean="0"/>
              <a:t>branch</a:t>
            </a:r>
            <a:endParaRPr lang="de-DE" dirty="0" smtClean="0"/>
          </a:p>
          <a:p>
            <a:r>
              <a:rPr lang="de-DE" dirty="0" err="1" smtClean="0"/>
              <a:t>Branch</a:t>
            </a:r>
            <a:r>
              <a:rPr lang="de-DE" dirty="0" smtClean="0"/>
              <a:t> auf anderen </a:t>
            </a:r>
            <a:r>
              <a:rPr lang="de-DE" dirty="0" err="1" smtClean="0"/>
              <a:t>Branch</a:t>
            </a:r>
            <a:r>
              <a:rPr lang="de-DE" dirty="0" smtClean="0"/>
              <a:t> pushen: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push remote </a:t>
            </a:r>
            <a:r>
              <a:rPr lang="de-DE" dirty="0" err="1" smtClean="0"/>
              <a:t>lokalerBranch:remoteBranch</a:t>
            </a:r>
            <a:endParaRPr lang="de-DE" dirty="0" smtClean="0"/>
          </a:p>
          <a:p>
            <a:pPr lvl="1"/>
            <a:r>
              <a:rPr lang="de-DE" dirty="0" smtClean="0"/>
              <a:t>Ändert nicht den Tracking-</a:t>
            </a:r>
            <a:r>
              <a:rPr lang="de-DE" dirty="0" err="1" smtClean="0"/>
              <a:t>Branch</a:t>
            </a:r>
            <a:r>
              <a:rPr lang="de-DE" dirty="0" smtClean="0"/>
              <a:t> !!!</a:t>
            </a:r>
          </a:p>
          <a:p>
            <a:pPr lvl="1"/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5444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de-DE" dirty="0" err="1"/>
              <a:t>push.default</a:t>
            </a:r>
            <a:endParaRPr lang="de-DE" dirty="0"/>
          </a:p>
          <a:p>
            <a:pPr marL="0" indent="0">
              <a:buNone/>
            </a:pPr>
            <a:r>
              <a:rPr lang="de-DE" dirty="0" err="1"/>
              <a:t>Defines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push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refspec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. Different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well-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workflows</a:t>
            </a:r>
            <a:r>
              <a:rPr lang="de-DE" dirty="0"/>
              <a:t>;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instance</a:t>
            </a:r>
            <a:r>
              <a:rPr lang="de-DE" dirty="0"/>
              <a:t>, in a </a:t>
            </a:r>
            <a:r>
              <a:rPr lang="de-DE" dirty="0" err="1"/>
              <a:t>purely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 (i.e.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fetch</a:t>
            </a:r>
            <a:r>
              <a:rPr lang="de-DE" dirty="0"/>
              <a:t>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push </a:t>
            </a:r>
            <a:r>
              <a:rPr lang="de-DE" dirty="0" err="1"/>
              <a:t>destination</a:t>
            </a:r>
            <a:r>
              <a:rPr lang="de-DE" dirty="0"/>
              <a:t>),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.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nothing</a:t>
            </a:r>
            <a:r>
              <a:rPr lang="de-DE" dirty="0"/>
              <a:t> - do not push </a:t>
            </a:r>
            <a:r>
              <a:rPr lang="de-DE" dirty="0" err="1"/>
              <a:t>anything</a:t>
            </a:r>
            <a:r>
              <a:rPr lang="de-DE" dirty="0"/>
              <a:t> (</a:t>
            </a:r>
            <a:r>
              <a:rPr lang="de-DE" dirty="0" err="1"/>
              <a:t>error</a:t>
            </a:r>
            <a:r>
              <a:rPr lang="de-DE" dirty="0"/>
              <a:t> out) </a:t>
            </a:r>
            <a:r>
              <a:rPr lang="de-DE" dirty="0" err="1"/>
              <a:t>unless</a:t>
            </a:r>
            <a:r>
              <a:rPr lang="de-DE" dirty="0"/>
              <a:t> a </a:t>
            </a:r>
            <a:r>
              <a:rPr lang="de-DE" dirty="0" err="1"/>
              <a:t>refspec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explicitly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primarily</a:t>
            </a:r>
            <a:r>
              <a:rPr lang="de-DE" dirty="0"/>
              <a:t> </a:t>
            </a:r>
            <a:r>
              <a:rPr lang="de-DE" dirty="0" err="1"/>
              <a:t>meant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mistakes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explicit.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current</a:t>
            </a:r>
            <a:r>
              <a:rPr lang="de-DE" dirty="0"/>
              <a:t> - push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update a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name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receiving</a:t>
            </a:r>
            <a:r>
              <a:rPr lang="de-DE" dirty="0"/>
              <a:t> end. Works in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non-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upstream</a:t>
            </a:r>
            <a:r>
              <a:rPr lang="de-DE" dirty="0"/>
              <a:t> - push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whose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(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@{</a:t>
            </a:r>
            <a:r>
              <a:rPr lang="de-DE" dirty="0" err="1"/>
              <a:t>upstream</a:t>
            </a:r>
            <a:r>
              <a:rPr lang="de-DE" dirty="0"/>
              <a:t>}). This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sense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normally</a:t>
            </a:r>
            <a:r>
              <a:rPr lang="de-DE" dirty="0"/>
              <a:t> pull </a:t>
            </a:r>
            <a:r>
              <a:rPr lang="de-DE" dirty="0" err="1"/>
              <a:t>from</a:t>
            </a:r>
            <a:r>
              <a:rPr lang="de-DE" dirty="0"/>
              <a:t> (i.e.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).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simple - in </a:t>
            </a:r>
            <a:r>
              <a:rPr lang="de-DE" dirty="0" err="1"/>
              <a:t>centralized</a:t>
            </a:r>
            <a:r>
              <a:rPr lang="de-DE" dirty="0"/>
              <a:t> </a:t>
            </a:r>
            <a:r>
              <a:rPr lang="de-DE" dirty="0" err="1"/>
              <a:t>workflow</a:t>
            </a:r>
            <a:r>
              <a:rPr lang="de-DE" dirty="0"/>
              <a:t>,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like</a:t>
            </a:r>
            <a:r>
              <a:rPr lang="de-DE" dirty="0"/>
              <a:t>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safety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refuse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upstream</a:t>
            </a:r>
            <a:r>
              <a:rPr lang="de-DE" dirty="0"/>
              <a:t> </a:t>
            </a:r>
            <a:r>
              <a:rPr lang="de-DE" dirty="0" err="1"/>
              <a:t>branch’s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remote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remote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normally</a:t>
            </a:r>
            <a:r>
              <a:rPr lang="de-DE" dirty="0"/>
              <a:t> pull </a:t>
            </a:r>
            <a:r>
              <a:rPr lang="de-DE" dirty="0" err="1"/>
              <a:t>from</a:t>
            </a:r>
            <a:r>
              <a:rPr lang="de-DE" dirty="0"/>
              <a:t>,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safest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suited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beginners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in </a:t>
            </a:r>
            <a:r>
              <a:rPr lang="de-DE" dirty="0" err="1"/>
              <a:t>Git</a:t>
            </a:r>
            <a:r>
              <a:rPr lang="de-DE" dirty="0"/>
              <a:t> 2.0.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matching</a:t>
            </a:r>
            <a:r>
              <a:rPr lang="de-DE" dirty="0"/>
              <a:t> - push all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name</a:t>
            </a:r>
            <a:r>
              <a:rPr lang="de-DE" dirty="0"/>
              <a:t> on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ends</a:t>
            </a:r>
            <a:r>
              <a:rPr lang="de-DE" dirty="0"/>
              <a:t>. This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remember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out (e.g.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always</a:t>
            </a:r>
            <a:r>
              <a:rPr lang="de-DE" dirty="0"/>
              <a:t> push </a:t>
            </a:r>
            <a:r>
              <a:rPr lang="de-DE" dirty="0" err="1"/>
              <a:t>maint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push </a:t>
            </a:r>
            <a:r>
              <a:rPr lang="de-DE" dirty="0" err="1"/>
              <a:t>to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maint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master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).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push out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out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push,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finish </a:t>
            </a:r>
            <a:r>
              <a:rPr lang="de-DE" dirty="0" err="1"/>
              <a:t>work</a:t>
            </a:r>
            <a:r>
              <a:rPr lang="de-DE" dirty="0"/>
              <a:t> on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push 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,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unfinished</a:t>
            </a:r>
            <a:r>
              <a:rPr lang="de-DE" dirty="0"/>
              <a:t>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 Also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central</a:t>
            </a:r>
            <a:r>
              <a:rPr lang="de-DE" dirty="0"/>
              <a:t> </a:t>
            </a:r>
            <a:r>
              <a:rPr lang="de-DE" dirty="0" err="1"/>
              <a:t>repository</a:t>
            </a:r>
            <a:r>
              <a:rPr lang="de-DE" dirty="0"/>
              <a:t>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, </a:t>
            </a:r>
            <a:r>
              <a:rPr lang="de-DE" dirty="0" err="1"/>
              <a:t>or</a:t>
            </a:r>
            <a:r>
              <a:rPr lang="de-DE" dirty="0"/>
              <a:t> update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branches</a:t>
            </a:r>
            <a:r>
              <a:rPr lang="de-DE" dirty="0"/>
              <a:t> outside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, but not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Git</a:t>
            </a:r>
            <a:r>
              <a:rPr lang="de-DE" dirty="0"/>
              <a:t> 2.0 (simple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).</a:t>
            </a:r>
          </a:p>
          <a:p>
            <a:endParaRPr lang="de-DE" dirty="0"/>
          </a:p>
          <a:p>
            <a:r>
              <a:rPr lang="de-DE" dirty="0">
                <a:hlinkClick r:id="rId2"/>
              </a:rPr>
              <a:t>http://git-scm.com/docs/git-</a:t>
            </a:r>
            <a:r>
              <a:rPr lang="de-DE" dirty="0" smtClean="0">
                <a:hlinkClick r:id="rId2"/>
              </a:rPr>
              <a:t>config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8109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Push.default</a:t>
            </a:r>
            <a:endParaRPr lang="de-DE" dirty="0" smtClean="0"/>
          </a:p>
          <a:p>
            <a:pPr lvl="1"/>
            <a:r>
              <a:rPr lang="de-DE" dirty="0" smtClean="0"/>
              <a:t>Simple: Nur aktueller </a:t>
            </a:r>
            <a:r>
              <a:rPr lang="de-DE" dirty="0" err="1" smtClean="0"/>
              <a:t>Branch</a:t>
            </a:r>
            <a:r>
              <a:rPr lang="de-DE" dirty="0" smtClean="0"/>
              <a:t>, sofern der lokale </a:t>
            </a:r>
            <a:r>
              <a:rPr lang="de-DE" dirty="0" err="1" smtClean="0"/>
              <a:t>Branch</a:t>
            </a:r>
            <a:r>
              <a:rPr lang="de-DE" dirty="0" smtClean="0"/>
              <a:t>-Namen dem Tracking-</a:t>
            </a:r>
            <a:r>
              <a:rPr lang="de-DE" dirty="0" err="1" smtClean="0"/>
              <a:t>Branchnamen</a:t>
            </a:r>
            <a:r>
              <a:rPr lang="de-DE" dirty="0" smtClean="0"/>
              <a:t> entspricht</a:t>
            </a:r>
          </a:p>
          <a:p>
            <a:pPr lvl="1"/>
            <a:r>
              <a:rPr lang="de-DE" dirty="0" err="1" smtClean="0"/>
              <a:t>Matching</a:t>
            </a:r>
            <a:r>
              <a:rPr lang="de-DE" dirty="0" smtClean="0"/>
              <a:t>: Alle </a:t>
            </a:r>
            <a:r>
              <a:rPr lang="de-DE" dirty="0" err="1" smtClean="0"/>
              <a:t>Branches</a:t>
            </a:r>
            <a:r>
              <a:rPr lang="de-DE" dirty="0" smtClean="0"/>
              <a:t>, zu denen es ein Remote-</a:t>
            </a:r>
            <a:r>
              <a:rPr lang="de-DE" dirty="0" err="1" smtClean="0"/>
              <a:t>Branch</a:t>
            </a:r>
            <a:r>
              <a:rPr lang="de-DE" dirty="0" smtClean="0"/>
              <a:t> gleichen Namens gibt</a:t>
            </a:r>
          </a:p>
          <a:p>
            <a:r>
              <a:rPr lang="de-DE" dirty="0" smtClean="0"/>
              <a:t>Vor </a:t>
            </a:r>
            <a:r>
              <a:rPr lang="de-DE" dirty="0" err="1" smtClean="0"/>
              <a:t>git</a:t>
            </a:r>
            <a:r>
              <a:rPr lang="de-DE" dirty="0"/>
              <a:t> </a:t>
            </a:r>
            <a:r>
              <a:rPr lang="de-DE" dirty="0" smtClean="0"/>
              <a:t>2.0: war </a:t>
            </a:r>
            <a:r>
              <a:rPr lang="de-DE" dirty="0" err="1" smtClean="0"/>
              <a:t>matching</a:t>
            </a:r>
            <a:r>
              <a:rPr lang="de-DE" dirty="0" smtClean="0"/>
              <a:t> der Default,</a:t>
            </a:r>
          </a:p>
          <a:p>
            <a:r>
              <a:rPr lang="de-DE" dirty="0" smtClean="0"/>
              <a:t>Seit 2.0 ist simple der </a:t>
            </a:r>
            <a:r>
              <a:rPr lang="de-DE" dirty="0" err="1" smtClean="0"/>
              <a:t>default</a:t>
            </a:r>
            <a:endParaRPr lang="de-DE" dirty="0" smtClean="0"/>
          </a:p>
          <a:p>
            <a:r>
              <a:rPr lang="de-DE" dirty="0"/>
              <a:t>http://</a:t>
            </a:r>
            <a:r>
              <a:rPr lang="de-DE" dirty="0" err="1"/>
              <a:t>blog.nicoschuele.com</a:t>
            </a:r>
            <a:r>
              <a:rPr lang="de-DE" dirty="0"/>
              <a:t>/</a:t>
            </a:r>
            <a:r>
              <a:rPr lang="de-DE" dirty="0" err="1"/>
              <a:t>posts</a:t>
            </a:r>
            <a:r>
              <a:rPr lang="de-DE" dirty="0"/>
              <a:t>/git-2-0-changes-push-default-to-simple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PUSH.DEFAULT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034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latin typeface="Courier New"/>
                <a:cs typeface="Courier New"/>
              </a:rPr>
              <a:t>git</a:t>
            </a:r>
            <a:r>
              <a:rPr lang="de-DE" dirty="0" smtClean="0">
                <a:latin typeface="Courier New"/>
                <a:cs typeface="Courier New"/>
              </a:rPr>
              <a:t> </a:t>
            </a:r>
            <a:r>
              <a:rPr lang="de-DE" dirty="0" err="1">
                <a:latin typeface="Courier New"/>
                <a:cs typeface="Courier New"/>
              </a:rPr>
              <a:t>checkout</a:t>
            </a:r>
            <a:r>
              <a:rPr lang="de-DE" dirty="0">
                <a:latin typeface="Courier New"/>
                <a:cs typeface="Courier New"/>
              </a:rPr>
              <a:t> </a:t>
            </a:r>
            <a:r>
              <a:rPr lang="de-DE" dirty="0" err="1" smtClean="0">
                <a:latin typeface="Courier New"/>
                <a:cs typeface="Courier New"/>
              </a:rPr>
              <a:t>origin</a:t>
            </a:r>
            <a:r>
              <a:rPr lang="de-DE" dirty="0" smtClean="0">
                <a:latin typeface="Courier New"/>
                <a:cs typeface="Courier New"/>
              </a:rPr>
              <a:t>/</a:t>
            </a:r>
            <a:r>
              <a:rPr lang="de-DE" dirty="0" err="1">
                <a:latin typeface="Courier New"/>
                <a:cs typeface="Courier New"/>
              </a:rPr>
              <a:t>branchname</a:t>
            </a:r>
            <a:endParaRPr lang="de-DE" dirty="0"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latin typeface="Courier New"/>
                <a:cs typeface="Courier New"/>
              </a:rPr>
              <a:t>git</a:t>
            </a:r>
            <a:r>
              <a:rPr lang="de-DE" dirty="0" smtClean="0">
                <a:latin typeface="Courier New"/>
                <a:cs typeface="Courier New"/>
              </a:rPr>
              <a:t> </a:t>
            </a:r>
            <a:r>
              <a:rPr lang="de-DE" dirty="0">
                <a:latin typeface="Courier New"/>
                <a:cs typeface="Courier New"/>
              </a:rPr>
              <a:t>pull </a:t>
            </a:r>
            <a:r>
              <a:rPr lang="de-DE" dirty="0" err="1" smtClean="0">
                <a:latin typeface="Courier New"/>
                <a:cs typeface="Courier New"/>
              </a:rPr>
              <a:t>origin</a:t>
            </a:r>
            <a:r>
              <a:rPr lang="de-DE" dirty="0" smtClean="0">
                <a:latin typeface="Courier New"/>
                <a:cs typeface="Courier New"/>
              </a:rPr>
              <a:t> </a:t>
            </a:r>
            <a:r>
              <a:rPr lang="de-DE" dirty="0" err="1" smtClean="0">
                <a:latin typeface="Courier New"/>
                <a:cs typeface="Courier New"/>
              </a:rPr>
              <a:t>branchname</a:t>
            </a: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dirty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dirty="0" err="1" smtClean="0">
                <a:latin typeface="Courier New"/>
                <a:cs typeface="Courier New"/>
              </a:rPr>
              <a:t>git</a:t>
            </a:r>
            <a:r>
              <a:rPr lang="de-DE" dirty="0" smtClean="0">
                <a:latin typeface="Courier New"/>
                <a:cs typeface="Courier New"/>
              </a:rPr>
              <a:t> push </a:t>
            </a:r>
            <a:r>
              <a:rPr lang="de-DE" dirty="0" err="1" smtClean="0">
                <a:latin typeface="Courier New"/>
                <a:cs typeface="Courier New"/>
              </a:rPr>
              <a:t>origin</a:t>
            </a:r>
            <a:r>
              <a:rPr lang="de-DE" dirty="0" smtClean="0">
                <a:latin typeface="Courier New"/>
                <a:cs typeface="Courier New"/>
              </a:rPr>
              <a:t> :</a:t>
            </a:r>
            <a:r>
              <a:rPr lang="de-DE" dirty="0" err="1" smtClean="0">
                <a:latin typeface="Courier New"/>
                <a:cs typeface="Courier New"/>
              </a:rPr>
              <a:t>branchname</a:t>
            </a:r>
            <a:endParaRPr lang="de-DE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WTF ??!!!?!?!?!?!?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300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3331599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Merges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4518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9932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160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</a:t>
            </a:r>
            <a:r>
              <a:rPr lang="de-DE" dirty="0" err="1" smtClean="0"/>
              <a:t>Feature-Branches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6591544" y="368172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26128" y="4094327"/>
            <a:ext cx="8401988" cy="2180858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Jedes Feature wird auf einen eigenen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entwickelt.</a:t>
            </a:r>
          </a:p>
          <a:p>
            <a:r>
              <a:rPr lang="de-DE" dirty="0" smtClean="0">
                <a:cs typeface="Courier New"/>
              </a:rPr>
              <a:t>Bei allen </a:t>
            </a:r>
            <a:r>
              <a:rPr lang="de-DE" dirty="0" err="1" smtClean="0">
                <a:cs typeface="Courier New"/>
              </a:rPr>
              <a:t>Merges</a:t>
            </a:r>
            <a:r>
              <a:rPr lang="de-DE" dirty="0" smtClean="0">
                <a:cs typeface="Courier New"/>
              </a:rPr>
              <a:t>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werden </a:t>
            </a:r>
            <a:r>
              <a:rPr lang="de-DE" dirty="0" err="1" smtClean="0">
                <a:cs typeface="Courier New"/>
              </a:rPr>
              <a:t>Fast-Forward-Merges</a:t>
            </a:r>
            <a:r>
              <a:rPr lang="de-DE" dirty="0" smtClean="0">
                <a:cs typeface="Courier New"/>
              </a:rPr>
              <a:t> unterdrückt (Eindeutige </a:t>
            </a:r>
            <a:r>
              <a:rPr lang="de-DE" dirty="0" err="1" smtClean="0">
                <a:cs typeface="Courier New"/>
              </a:rPr>
              <a:t>First-Parent-Historie</a:t>
            </a:r>
            <a:r>
              <a:rPr lang="de-DE" dirty="0" smtClean="0">
                <a:cs typeface="Courier New"/>
              </a:rPr>
              <a:t> erzeugen).</a:t>
            </a:r>
          </a:p>
          <a:p>
            <a:r>
              <a:rPr lang="de-DE" dirty="0" smtClean="0">
                <a:cs typeface="Courier New"/>
              </a:rPr>
              <a:t>Austausch zwischen Features findet immer über den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statt.</a:t>
            </a:r>
          </a:p>
          <a:p>
            <a:r>
              <a:rPr lang="de-DE" dirty="0" smtClean="0">
                <a:cs typeface="Courier New"/>
              </a:rPr>
              <a:t>Komplexerer Ablauf.</a:t>
            </a:r>
          </a:p>
          <a:p>
            <a:r>
              <a:rPr lang="de-DE" dirty="0" smtClean="0">
                <a:cs typeface="Courier New"/>
              </a:rPr>
              <a:t>Gute Nachvollziehbarkeit der Änderungen für ein Feature.</a:t>
            </a:r>
          </a:p>
        </p:txBody>
      </p:sp>
      <p:pic>
        <p:nvPicPr>
          <p:cNvPr id="6" name="abb-feature-branches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615" y="1112389"/>
            <a:ext cx="4349489" cy="28064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1350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Rebasing</a:t>
            </a:r>
            <a:r>
              <a:rPr lang="de-DE" dirty="0" smtClean="0"/>
              <a:t>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01236" y="498686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pic>
        <p:nvPicPr>
          <p:cNvPr id="6" name="abb-rebasing-basics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243" y="1041400"/>
            <a:ext cx="4364565" cy="39454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9015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78" y="1041401"/>
            <a:ext cx="3629606" cy="400080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rgbClr val="FF0000"/>
                </a:solidFill>
                <a:cs typeface="Courier New"/>
              </a:rPr>
              <a:t>Bild ersetzen mit </a:t>
            </a:r>
            <a:r>
              <a:rPr lang="de-DE" dirty="0" err="1" smtClean="0">
                <a:solidFill>
                  <a:srgbClr val="FF0000"/>
                </a:solidFill>
                <a:cs typeface="Courier New"/>
              </a:rPr>
              <a:t>Rebase-Variante</a:t>
            </a:r>
            <a:endParaRPr lang="de-DE" dirty="0" smtClean="0">
              <a:solidFill>
                <a:srgbClr val="FF0000"/>
              </a:solidFill>
              <a:cs typeface="Courier New"/>
            </a:endParaRPr>
          </a:p>
          <a:p>
            <a:r>
              <a:rPr lang="de-DE" dirty="0" smtClean="0">
                <a:cs typeface="Courier New"/>
              </a:rPr>
              <a:t>Lineare Historie</a:t>
            </a:r>
          </a:p>
          <a:p>
            <a:r>
              <a:rPr lang="de-DE" dirty="0" err="1" smtClean="0">
                <a:cs typeface="Courier New"/>
              </a:rPr>
              <a:t>Commit-Reihenfolge</a:t>
            </a:r>
            <a:r>
              <a:rPr lang="de-DE" dirty="0" smtClean="0">
                <a:cs typeface="Courier New"/>
              </a:rPr>
              <a:t> entspricht nicht der zeitlichen Reihenfolge</a:t>
            </a:r>
          </a:p>
          <a:p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führt </a:t>
            </a:r>
            <a:r>
              <a:rPr lang="de-DE" dirty="0" err="1" smtClean="0">
                <a:cs typeface="Courier New"/>
              </a:rPr>
              <a:t>u.U</a:t>
            </a:r>
            <a:r>
              <a:rPr lang="de-DE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3305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747019" y="1144131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747019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747019" y="4080936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747019" y="5393245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8811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484259" y="533098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Mit </a:t>
            </a:r>
            <a:br>
              <a:rPr lang="de-DE" dirty="0" smtClean="0">
                <a:cs typeface="Courier New"/>
              </a:rPr>
            </a:b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</a:t>
            </a:r>
            <a:r>
              <a:rPr lang="de-DE" dirty="0" err="1" smtClean="0">
                <a:cs typeface="Courier New"/>
              </a:rPr>
              <a:t>--onto</a:t>
            </a:r>
            <a:r>
              <a:rPr lang="de-DE" dirty="0" smtClean="0">
                <a:cs typeface="Courier New"/>
              </a:rPr>
              <a:t> </a:t>
            </a:r>
            <a:br>
              <a:rPr lang="de-DE" dirty="0" smtClean="0">
                <a:cs typeface="Courier New"/>
              </a:rPr>
            </a:br>
            <a:r>
              <a:rPr lang="de-DE" dirty="0" smtClean="0">
                <a:cs typeface="Courier New"/>
              </a:rPr>
              <a:t>kann man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eines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„verschieben“ 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747019" y="5568113"/>
            <a:ext cx="7822376" cy="68251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master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--onto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release1</a:t>
            </a:r>
          </a:p>
        </p:txBody>
      </p:sp>
      <p:pic>
        <p:nvPicPr>
          <p:cNvPr id="12" name="abb-rebasing-onto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128" y="1028018"/>
            <a:ext cx="3665754" cy="4302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1089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7045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HEAD~4</a:t>
            </a: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718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1343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12082674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4792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111087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Master: Fertige Releases</a:t>
            </a:r>
          </a:p>
          <a:p>
            <a:r>
              <a:rPr lang="de-DE" dirty="0" err="1" smtClean="0"/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Auf </a:t>
            </a:r>
            <a:r>
              <a:rPr lang="de-DE" dirty="0" err="1" smtClean="0"/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ggf</a:t>
            </a:r>
            <a:r>
              <a:rPr lang="de-DE" dirty="0" smtClean="0"/>
              <a:t> 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Verweis auf vorherigen Abschnitt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1 -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0515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erstellen</a:t>
            </a:r>
          </a:p>
          <a:p>
            <a:r>
              <a:rPr lang="de-DE" dirty="0" smtClean="0"/>
              <a:t>Release stabilisieren</a:t>
            </a:r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master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develop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6003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Hotfix-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Ein Hotfix-</a:t>
            </a:r>
            <a:r>
              <a:rPr lang="de-DE" dirty="0" err="1" smtClean="0"/>
              <a:t>Branch</a:t>
            </a:r>
            <a:r>
              <a:rPr lang="de-DE" dirty="0" smtClean="0"/>
              <a:t> ist ein Feature-</a:t>
            </a:r>
            <a:r>
              <a:rPr lang="de-DE" dirty="0" err="1" smtClean="0"/>
              <a:t>Branch</a:t>
            </a:r>
            <a:r>
              <a:rPr lang="de-DE" dirty="0" smtClean="0"/>
              <a:t> („</a:t>
            </a:r>
            <a:r>
              <a:rPr lang="de-DE" dirty="0" err="1" smtClean="0"/>
              <a:t>hotfix</a:t>
            </a:r>
            <a:r>
              <a:rPr lang="de-DE" dirty="0" smtClean="0"/>
              <a:t>/issue-666“)</a:t>
            </a:r>
          </a:p>
          <a:p>
            <a:r>
              <a:rPr lang="de-DE" dirty="0" smtClean="0"/>
              <a:t>Problem mit zurück </a:t>
            </a:r>
            <a:r>
              <a:rPr lang="de-DE" dirty="0" err="1" smtClean="0"/>
              <a:t>mergen</a:t>
            </a:r>
            <a:r>
              <a:rPr lang="de-DE" dirty="0" smtClean="0"/>
              <a:t>, während der Release-</a:t>
            </a:r>
            <a:r>
              <a:rPr lang="de-DE" dirty="0" err="1" smtClean="0"/>
              <a:t>Branch</a:t>
            </a:r>
            <a:r>
              <a:rPr lang="de-DE" dirty="0" smtClean="0"/>
              <a:t> aktiv ist:</a:t>
            </a:r>
          </a:p>
          <a:p>
            <a:pPr lvl="1"/>
            <a:r>
              <a:rPr lang="de-DE" dirty="0">
                <a:hlinkClick r:id="rId2"/>
              </a:rPr>
              <a:t>https://github.com/nvie/gitflow/issues/3#issuecomment-</a:t>
            </a:r>
            <a:r>
              <a:rPr lang="de-DE" dirty="0" smtClean="0">
                <a:hlinkClick r:id="rId2"/>
              </a:rPr>
              <a:t>170055</a:t>
            </a:r>
            <a:endParaRPr lang="de-DE" dirty="0" smtClean="0"/>
          </a:p>
          <a:p>
            <a:r>
              <a:rPr lang="de-DE" dirty="0" smtClean="0"/>
              <a:t>Multiple Hotfixes:</a:t>
            </a:r>
          </a:p>
          <a:p>
            <a:pPr lvl="1"/>
            <a:r>
              <a:rPr lang="de-DE" dirty="0">
                <a:hlinkClick r:id="rId3"/>
              </a:rPr>
              <a:t>http://robandlauren.com/2013/09/18/git-flow-managing-multiple-hotfixes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https://github.com/petervanderdoes/</a:t>
            </a:r>
            <a:r>
              <a:rPr lang="de-DE" dirty="0" smtClean="0">
                <a:hlinkClick r:id="rId4"/>
              </a:rPr>
              <a:t>gitflow</a:t>
            </a: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Support </a:t>
            </a:r>
            <a:r>
              <a:rPr lang="de-DE" dirty="0" err="1" smtClean="0"/>
              <a:t>Branches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>
                <a:hlinkClick r:id="rId5"/>
              </a:rPr>
              <a:t>http://www.syntevo.com/smartgit/documentation/6/show?page=git-</a:t>
            </a:r>
            <a:r>
              <a:rPr lang="de-DE" dirty="0" smtClean="0">
                <a:hlinkClick r:id="rId5"/>
              </a:rPr>
              <a:t>flow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>
                <a:hlinkClick r:id="rId6"/>
              </a:rPr>
              <a:t>https://groups.google.com/forum/#!topic/gitflow-users/</a:t>
            </a:r>
            <a:r>
              <a:rPr lang="de-DE" dirty="0" smtClean="0">
                <a:hlinkClick r:id="rId6"/>
              </a:rPr>
              <a:t>I9sErOSzYzE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3 - HOTFIXES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1112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Branch</a:t>
            </a:r>
            <a:r>
              <a:rPr lang="de-DE" dirty="0" smtClean="0"/>
              <a:t> Modell</a:t>
            </a:r>
          </a:p>
          <a:p>
            <a:pPr lvl="1"/>
            <a:r>
              <a:rPr lang="de-DE" dirty="0">
                <a:hlinkClick r:id="rId2"/>
              </a:rPr>
              <a:t>http://nvie.com/posts/a-successful-git-branching-model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1565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/>
              <a:t>/Command-Line-Arguments</a:t>
            </a:r>
          </a:p>
          <a:p>
            <a:r>
              <a:rPr lang="de-DE" dirty="0" smtClean="0"/>
              <a:t>Installation </a:t>
            </a:r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Repository anlegen: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init</a:t>
            </a:r>
            <a:r>
              <a:rPr lang="de-DE" dirty="0" smtClean="0"/>
              <a:t>-&gt; </a:t>
            </a:r>
            <a:r>
              <a:rPr lang="de-DE" dirty="0" err="1" smtClean="0"/>
              <a:t>config</a:t>
            </a:r>
            <a:endParaRPr lang="de-DE" dirty="0" smtClean="0"/>
          </a:p>
          <a:p>
            <a:pPr lvl="1"/>
            <a:r>
              <a:rPr lang="de-DE" dirty="0" smtClean="0"/>
              <a:t>Muss in jedem Klon gemacht werden...</a:t>
            </a:r>
            <a:endParaRPr lang="de-DE" dirty="0"/>
          </a:p>
          <a:p>
            <a:r>
              <a:rPr lang="de-DE" dirty="0" smtClean="0"/>
              <a:t>Feature starten:</a:t>
            </a:r>
          </a:p>
          <a:p>
            <a:r>
              <a:rPr lang="de-DE" dirty="0" smtClean="0"/>
              <a:t>Feature bearbeiten: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finish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 </a:t>
            </a:r>
            <a:r>
              <a:rPr lang="de-DE" dirty="0" err="1" smtClean="0">
                <a:sym typeface="Wingdings"/>
              </a:rPr>
              <a:t>develop-Branch</a:t>
            </a:r>
            <a:r>
              <a:rPr lang="de-DE" dirty="0" smtClean="0">
                <a:sym typeface="Wingdings"/>
              </a:rPr>
              <a:t> holen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Feature beenden:</a:t>
            </a:r>
          </a:p>
          <a:p>
            <a:pPr lvl="1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rebase</a:t>
            </a:r>
            <a:r>
              <a:rPr lang="de-DE" dirty="0" smtClean="0"/>
              <a:t> –i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finish</a:t>
            </a:r>
          </a:p>
          <a:p>
            <a:pPr lvl="2"/>
            <a:r>
              <a:rPr lang="de-DE" dirty="0" smtClean="0"/>
              <a:t>KEIN –ff-</a:t>
            </a:r>
            <a:r>
              <a:rPr lang="de-DE" dirty="0" err="1" smtClean="0"/>
              <a:t>only</a:t>
            </a:r>
            <a:r>
              <a:rPr lang="de-DE" dirty="0" smtClean="0"/>
              <a:t>!!!</a:t>
            </a:r>
          </a:p>
          <a:p>
            <a:r>
              <a:rPr lang="de-DE" dirty="0" smtClean="0"/>
              <a:t>Release starten</a:t>
            </a:r>
          </a:p>
          <a:p>
            <a:r>
              <a:rPr lang="de-DE" dirty="0" smtClean="0"/>
              <a:t>Release beenden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 BEISPIEL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442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...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FEATURE-ID IN COMMIT MSG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9167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log ...</a:t>
            </a:r>
          </a:p>
          <a:p>
            <a:r>
              <a:rPr lang="de-DE" dirty="0" smtClean="0"/>
              <a:t>First-Parent Historie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CHANGE LOG ERZEUGEN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3649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Cherry Pick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BUGFIXES BACKPORT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315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5353704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 smtClean="0"/>
              <a:t>GitFlow</a:t>
            </a:r>
            <a:r>
              <a:rPr lang="de-DE" dirty="0" smtClean="0"/>
              <a:t> eignet sich gut dafür, wenn man ein Produkt (oder auch ein Projekt) in genau einer Version verwendet. Man hat immer ein Release in Produktion, für das man </a:t>
            </a:r>
            <a:r>
              <a:rPr lang="de-DE" dirty="0" err="1" smtClean="0"/>
              <a:t>Bugfixes</a:t>
            </a:r>
            <a:r>
              <a:rPr lang="de-DE" dirty="0" smtClean="0"/>
              <a:t> macht. Parallel dazu gibt es nur die Weiterentwicklung auf dem </a:t>
            </a:r>
            <a:r>
              <a:rPr lang="de-DE" dirty="0" err="1" smtClean="0"/>
              <a:t>develop-Branch</a:t>
            </a:r>
            <a:r>
              <a:rPr lang="de-DE" dirty="0" smtClean="0"/>
              <a:t> die zum nächsten Release führt</a:t>
            </a:r>
          </a:p>
          <a:p>
            <a:r>
              <a:rPr lang="de-DE" dirty="0" smtClean="0"/>
              <a:t>Für Produkte, die in mehreren Versionen gepflegt werden sollen, mehrere Release-</a:t>
            </a:r>
            <a:r>
              <a:rPr lang="de-DE" dirty="0" err="1" smtClean="0"/>
              <a:t>Branches</a:t>
            </a:r>
            <a:r>
              <a:rPr lang="de-DE" dirty="0" smtClean="0"/>
              <a:t> z.B. bei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/>
              <a:t>http://</a:t>
            </a:r>
            <a:r>
              <a:rPr lang="de-DE" dirty="0" err="1"/>
              <a:t>blogs.atlassian.com</a:t>
            </a:r>
            <a:r>
              <a:rPr lang="de-DE" dirty="0"/>
              <a:t>/2013/10/</a:t>
            </a:r>
            <a:r>
              <a:rPr lang="de-DE" dirty="0" err="1"/>
              <a:t>inside</a:t>
            </a:r>
            <a:r>
              <a:rPr lang="de-DE" dirty="0"/>
              <a:t>-</a:t>
            </a:r>
            <a:r>
              <a:rPr lang="de-DE" dirty="0" err="1"/>
              <a:t>atlassian</a:t>
            </a:r>
            <a:r>
              <a:rPr lang="de-DE" dirty="0"/>
              <a:t>-feature-</a:t>
            </a:r>
            <a:r>
              <a:rPr lang="de-DE" dirty="0" err="1"/>
              <a:t>branching</a:t>
            </a:r>
            <a:r>
              <a:rPr lang="de-DE" dirty="0"/>
              <a:t>-on-</a:t>
            </a:r>
            <a:r>
              <a:rPr lang="de-DE" dirty="0" err="1"/>
              <a:t>the</a:t>
            </a:r>
            <a:r>
              <a:rPr lang="de-DE" dirty="0"/>
              <a:t>-</a:t>
            </a:r>
            <a:r>
              <a:rPr lang="de-DE" dirty="0" err="1"/>
              <a:t>stash</a:t>
            </a:r>
            <a:r>
              <a:rPr lang="de-DE" dirty="0"/>
              <a:t>-team/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PRODUKT / PROJEKT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134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GitHub</a:t>
            </a:r>
            <a:r>
              <a:rPr lang="de-DE" dirty="0" smtClean="0"/>
              <a:t> Klone/</a:t>
            </a:r>
            <a:r>
              <a:rPr lang="de-DE" dirty="0" err="1" smtClean="0"/>
              <a:t>Pullrequest</a:t>
            </a:r>
            <a:r>
              <a:rPr lang="de-DE" dirty="0" smtClean="0"/>
              <a:t>-Workflow –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Manueller Abgleich zwischen den </a:t>
            </a:r>
            <a:r>
              <a:rPr lang="de-DE" dirty="0" err="1" smtClean="0"/>
              <a:t>Repos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ALTERNATIVEN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6251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 smtClean="0">
                <a:hlinkClick r:id="rId2"/>
              </a:rPr>
              <a:t>Forking Workflow, Triangular Workflow, Integration Manager Workflow</a:t>
            </a:r>
            <a:endParaRPr lang="de-DE" dirty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r>
              <a:rPr lang="de-DE" dirty="0">
                <a:hlinkClick r:id="rId2"/>
              </a:rPr>
              <a:t>http://git-scm.com/book/en/Distributed-Git-Distributed-Workflows#Integration-Manager-Workflow</a:t>
            </a:r>
            <a:endParaRPr lang="de-DE" dirty="0" smtClean="0">
              <a:hlinkClick r:id="rId2"/>
            </a:endParaRP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://www.sociomantic.com/blog/2014/05/git-triangular-workflow/#.</a:t>
            </a:r>
            <a:r>
              <a:rPr lang="de-DE" dirty="0" smtClean="0">
                <a:hlinkClick r:id="rId2"/>
              </a:rPr>
              <a:t>VCEg7yt_v0A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https://github.com/sociomantic/git-</a:t>
            </a:r>
            <a:r>
              <a:rPr lang="de-DE" dirty="0" smtClean="0">
                <a:hlinkClick r:id="rId3"/>
              </a:rPr>
              <a:t>hub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https://www.atlassian.com/de/git/workflows#!workflow-</a:t>
            </a:r>
            <a:r>
              <a:rPr lang="de-DE" dirty="0" smtClean="0">
                <a:hlinkClick r:id="rId4"/>
              </a:rPr>
              <a:t>forking</a:t>
            </a:r>
            <a:endParaRPr lang="de-DE" dirty="0" smtClean="0"/>
          </a:p>
          <a:p>
            <a:r>
              <a:rPr lang="de-DE" dirty="0" smtClean="0"/>
              <a:t>Vorteil: nur „echte“ Projekt-Mitglieder haben direkten Zugriff auf das </a:t>
            </a:r>
            <a:r>
              <a:rPr lang="de-DE" dirty="0" err="1" smtClean="0"/>
              <a:t>Repo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 (</a:t>
            </a:r>
            <a:r>
              <a:rPr lang="de-DE" dirty="0" err="1" smtClean="0"/>
              <a:t>origin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upstream</a:t>
            </a:r>
            <a:r>
              <a:rPr lang="de-DE" dirty="0" smtClean="0"/>
              <a:t>) </a:t>
            </a:r>
            <a:r>
              <a:rPr lang="de-DE" dirty="0" err="1" smtClean="0"/>
              <a:t>erzuegen</a:t>
            </a:r>
            <a:endParaRPr lang="de-DE" dirty="0" smtClean="0"/>
          </a:p>
          <a:p>
            <a:pPr lvl="1"/>
            <a:r>
              <a:rPr lang="de-DE" dirty="0"/>
              <a:t>Manueller Abgleich zwischen den </a:t>
            </a:r>
            <a:r>
              <a:rPr lang="de-DE" dirty="0" err="1" smtClean="0"/>
              <a:t>Repos</a:t>
            </a:r>
            <a:endParaRPr lang="de-DE" dirty="0" smtClean="0"/>
          </a:p>
          <a:p>
            <a:pPr lvl="2"/>
            <a:r>
              <a:rPr lang="de-DE" dirty="0" err="1" smtClean="0"/>
              <a:t>Git</a:t>
            </a:r>
            <a:r>
              <a:rPr lang="de-DE" dirty="0" smtClean="0"/>
              <a:t> pull </a:t>
            </a:r>
            <a:r>
              <a:rPr lang="de-DE" dirty="0" err="1" smtClean="0"/>
              <a:t>origin</a:t>
            </a:r>
            <a:endParaRPr lang="de-DE" dirty="0" smtClean="0"/>
          </a:p>
          <a:p>
            <a:pPr lvl="2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Maintainer</a:t>
            </a:r>
            <a:endParaRPr lang="de-DE" dirty="0" smtClean="0"/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</a:t>
            </a:r>
            <a:r>
              <a:rPr lang="de-DE" dirty="0" err="1" smtClean="0"/>
              <a:t>review</a:t>
            </a:r>
            <a:endParaRPr lang="de-DE" dirty="0"/>
          </a:p>
          <a:p>
            <a:pPr lvl="1"/>
            <a:r>
              <a:rPr lang="de-DE" dirty="0" smtClean="0"/>
              <a:t>Lokales Review (</a:t>
            </a:r>
            <a:r>
              <a:rPr lang="de-DE" dirty="0" err="1" smtClean="0"/>
              <a:t>fetch</a:t>
            </a:r>
            <a:r>
              <a:rPr lang="de-DE" dirty="0" smtClean="0"/>
              <a:t> des </a:t>
            </a:r>
            <a:r>
              <a:rPr lang="de-DE" dirty="0" err="1" smtClean="0"/>
              <a:t>Branches</a:t>
            </a:r>
            <a:r>
              <a:rPr lang="de-DE" dirty="0" smtClean="0"/>
              <a:t> aus dem </a:t>
            </a:r>
            <a:r>
              <a:rPr lang="de-DE" dirty="0" err="1" smtClean="0"/>
              <a:t>mantainer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Zwingend notwendig bei </a:t>
            </a:r>
            <a:r>
              <a:rPr lang="de-DE" dirty="0" err="1" smtClean="0"/>
              <a:t>Merge</a:t>
            </a:r>
            <a:r>
              <a:rPr lang="de-DE" dirty="0" smtClean="0"/>
              <a:t>-Konflikten</a:t>
            </a:r>
          </a:p>
          <a:p>
            <a:pPr lvl="1"/>
            <a:r>
              <a:rPr lang="de-DE" dirty="0" smtClean="0"/>
              <a:t>Guidelines für </a:t>
            </a:r>
            <a:r>
              <a:rPr lang="de-DE" dirty="0" err="1" smtClean="0"/>
              <a:t>Pullrequests</a:t>
            </a:r>
            <a:r>
              <a:rPr lang="de-DE" dirty="0" smtClean="0"/>
              <a:t>: ggf. </a:t>
            </a:r>
            <a:r>
              <a:rPr lang="de-DE" dirty="0" err="1" smtClean="0"/>
              <a:t>rebase</a:t>
            </a:r>
            <a:r>
              <a:rPr lang="de-DE" dirty="0" smtClean="0"/>
              <a:t>/</a:t>
            </a:r>
            <a:r>
              <a:rPr lang="de-DE" dirty="0" err="1" smtClean="0"/>
              <a:t>squash</a:t>
            </a:r>
            <a:r>
              <a:rPr lang="de-DE" dirty="0" smtClean="0"/>
              <a:t>, push –f erforderlich</a:t>
            </a:r>
          </a:p>
          <a:p>
            <a:r>
              <a:rPr lang="de-DE" dirty="0" smtClean="0"/>
              <a:t>Beispiel und guter Guide </a:t>
            </a:r>
            <a:r>
              <a:rPr lang="de-DE" dirty="0" err="1" smtClean="0"/>
              <a:t>bndtools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CONTRIBUTING.md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GITHUB KLONE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0305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http://</a:t>
            </a:r>
            <a:r>
              <a:rPr lang="de-DE" dirty="0" err="1"/>
              <a:t>git-scm.com</a:t>
            </a:r>
            <a:r>
              <a:rPr lang="de-DE" dirty="0"/>
              <a:t>/</a:t>
            </a:r>
            <a:r>
              <a:rPr lang="de-DE" dirty="0" err="1"/>
              <a:t>book</a:t>
            </a:r>
            <a:r>
              <a:rPr lang="de-DE" dirty="0"/>
              <a:t>/en/Distributed-Git-Distributed-Workflows#Dictator-and-Lieutenants-Workflow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LINUX BRANCH MODELL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2964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8978729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6248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254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305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8845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6706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de-DE" dirty="0" err="1"/>
              <a:t>Repo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init</a:t>
            </a:r>
            <a:endParaRPr lang="de-DE" dirty="0"/>
          </a:p>
          <a:p>
            <a:pPr lvl="0">
              <a:defRPr/>
            </a:pPr>
            <a:r>
              <a:rPr lang="de-DE" dirty="0"/>
              <a:t>Dateien zum nächsten Commit hinzufügen:</a:t>
            </a:r>
            <a:br>
              <a:rPr lang="de-DE" dirty="0"/>
            </a:br>
            <a:r>
              <a:rPr lang="de-DE" dirty="0" err="1"/>
              <a:t>add</a:t>
            </a:r>
            <a:endParaRPr lang="de-DE" dirty="0"/>
          </a:p>
          <a:p>
            <a:pPr lvl="0">
              <a:defRPr/>
            </a:pPr>
            <a:r>
              <a:rPr lang="de-DE" dirty="0"/>
              <a:t>Commit anlegen:</a:t>
            </a:r>
            <a:br>
              <a:rPr lang="de-DE" dirty="0"/>
            </a:br>
            <a:r>
              <a:rPr lang="de-DE" dirty="0" err="1"/>
              <a:t>commit</a:t>
            </a:r>
            <a:r>
              <a:rPr lang="de-DE" dirty="0"/>
              <a:t> –m &lt;</a:t>
            </a:r>
            <a:r>
              <a:rPr lang="de-DE" dirty="0" err="1"/>
              <a:t>message</a:t>
            </a:r>
            <a:r>
              <a:rPr lang="de-DE" dirty="0"/>
              <a:t>&gt; /</a:t>
            </a:r>
            <a:r>
              <a:rPr lang="de-DE" dirty="0" err="1"/>
              <a:t>gui</a:t>
            </a:r>
            <a:endParaRPr lang="de-DE" dirty="0"/>
          </a:p>
          <a:p>
            <a:pPr lvl="0">
              <a:defRPr/>
            </a:pPr>
            <a:r>
              <a:rPr lang="de-DE" dirty="0"/>
              <a:t>Dateien vom nächsten Commit entfernen:</a:t>
            </a:r>
            <a:br>
              <a:rPr lang="de-DE" dirty="0"/>
            </a:br>
            <a:r>
              <a:rPr lang="de-DE" dirty="0" err="1"/>
              <a:t>rm</a:t>
            </a:r>
            <a:endParaRPr lang="de-DE" dirty="0"/>
          </a:p>
          <a:p>
            <a:pPr lvl="0">
              <a:defRPr/>
            </a:pPr>
            <a:r>
              <a:rPr lang="de-DE" dirty="0"/>
              <a:t>Historie ansehen:</a:t>
            </a:r>
            <a:br>
              <a:rPr lang="de-DE" dirty="0"/>
            </a:br>
            <a:r>
              <a:rPr lang="de-DE" dirty="0"/>
              <a:t>log / </a:t>
            </a:r>
            <a:r>
              <a:rPr lang="de-DE" dirty="0" err="1"/>
              <a:t>gitk</a:t>
            </a:r>
            <a:r>
              <a:rPr lang="de-DE" dirty="0"/>
              <a:t> --all  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0610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3216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34665111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111087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08017568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45842843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88670681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59548473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9708427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54146603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5728666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115" name="Shape 115"/>
          <p:cNvSpPr/>
          <p:nvPr/>
        </p:nvSpPr>
        <p:spPr>
          <a:xfrm>
            <a:off x="3464719" y="623292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DEZENTRALES REPOSITORY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9442782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9110278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86332601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0967218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9200379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68380053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GIT APIS: BASH-ALTERNATIVEN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67977"/>
            <a:ext cx="6407150" cy="981256"/>
          </a:xfrm>
        </p:spPr>
        <p:txBody>
          <a:bodyPr>
            <a:normAutofit fontScale="92500" lnSpcReduction="2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73103519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</a:t>
            </a:r>
            <a:r>
              <a:rPr lang="de-DE" dirty="0" err="1" smtClean="0"/>
              <a:t>-</a:t>
            </a:r>
            <a:r>
              <a:rPr lang="de-DE" dirty="0" err="1" smtClean="0"/>
              <a:t>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</a:t>
            </a:r>
            <a:r>
              <a:rPr lang="de-DE" dirty="0" smtClean="0"/>
              <a:t>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431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</a:t>
            </a:r>
            <a:r>
              <a:rPr lang="de-DE" dirty="0" smtClean="0"/>
              <a:t>ibgit2 –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Abgerundetes Rechteck 5"/>
          <p:cNvSpPr/>
          <p:nvPr/>
        </p:nvSpPr>
        <p:spPr>
          <a:xfrm>
            <a:off x="747019" y="902424"/>
            <a:ext cx="7822376" cy="534820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git_repository_open(&amp;repo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“."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to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git_oid_fromstr(&amp;oid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Lookup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and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git_commit_lookup(&amp;commit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git_blob_lookup(&amp;blob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431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</a:t>
            </a:r>
            <a:r>
              <a:rPr lang="de-DE" dirty="0" smtClean="0"/>
              <a:t>ibgit2 – </a:t>
            </a:r>
            <a:r>
              <a:rPr lang="de-DE" dirty="0" err="1" smtClean="0"/>
              <a:t>Rugged-Beispiel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Abgerundetes Rechteck 5"/>
          <p:cNvSpPr/>
          <p:nvPr/>
        </p:nvSpPr>
        <p:spPr>
          <a:xfrm>
            <a:off x="747019" y="902423"/>
            <a:ext cx="7822376" cy="5097021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object=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repo.lookup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(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'7e128e26b92cd378a7000884656088b9953d929f')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index=repo.index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431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673317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71337881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dirty="0"/>
              <a:t>Anzeige von beliebigen Objekten (</a:t>
            </a:r>
            <a:r>
              <a:rPr lang="de-DE" dirty="0" err="1"/>
              <a:t>blob,tree,commit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 err="1"/>
              <a:t>cat</a:t>
            </a:r>
            <a:r>
              <a:rPr lang="de-DE" dirty="0"/>
              <a:t>-file -p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r>
              <a:rPr lang="de-DE" dirty="0"/>
              <a:t>Anzeige eines </a:t>
            </a:r>
            <a:r>
              <a:rPr lang="de-DE" dirty="0" err="1"/>
              <a:t>Trees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ls-tree</a:t>
            </a:r>
            <a:r>
              <a:rPr lang="de-DE" dirty="0"/>
              <a:t> -</a:t>
            </a:r>
            <a:r>
              <a:rPr lang="de-DE" dirty="0" err="1"/>
              <a:t>r</a:t>
            </a:r>
            <a:r>
              <a:rPr lang="de-DE" dirty="0"/>
              <a:t> -t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r>
              <a:rPr lang="de-DE" dirty="0"/>
              <a:t>Neues Commit zusammenstellen:</a:t>
            </a:r>
            <a:br>
              <a:rPr lang="de-DE" dirty="0"/>
            </a:br>
            <a:r>
              <a:rPr lang="de-DE" dirty="0" err="1"/>
              <a:t>commit-tree</a:t>
            </a:r>
            <a:r>
              <a:rPr lang="de-DE" dirty="0"/>
              <a:t> -p &lt;</a:t>
            </a:r>
            <a:r>
              <a:rPr lang="de-DE" dirty="0" err="1"/>
              <a:t>parent</a:t>
            </a:r>
            <a:r>
              <a:rPr lang="de-DE" dirty="0"/>
              <a:t>&gt; -m &lt;</a:t>
            </a:r>
            <a:r>
              <a:rPr lang="de-DE" dirty="0" err="1"/>
              <a:t>message</a:t>
            </a:r>
            <a:r>
              <a:rPr lang="de-DE" dirty="0"/>
              <a:t>&gt; &lt;</a:t>
            </a:r>
            <a:r>
              <a:rPr lang="de-DE" dirty="0" err="1"/>
              <a:t>tree</a:t>
            </a:r>
            <a:r>
              <a:rPr lang="de-DE" dirty="0"/>
              <a:t>&gt;</a:t>
            </a:r>
          </a:p>
          <a:p>
            <a:r>
              <a:rPr lang="de-DE" dirty="0"/>
              <a:t>Objekt </a:t>
            </a:r>
            <a:r>
              <a:rPr lang="de-DE" dirty="0" err="1"/>
              <a:t>Id</a:t>
            </a:r>
            <a:r>
              <a:rPr lang="de-DE" dirty="0"/>
              <a:t> erzeugen / Objekt speichern</a:t>
            </a:r>
            <a:br>
              <a:rPr lang="de-DE" dirty="0"/>
            </a:br>
            <a:r>
              <a:rPr lang="de-DE" dirty="0"/>
              <a:t>hash-</a:t>
            </a:r>
            <a:r>
              <a:rPr lang="de-DE" dirty="0" err="1"/>
              <a:t>object</a:t>
            </a:r>
            <a:r>
              <a:rPr lang="de-DE" dirty="0"/>
              <a:t> / hash-</a:t>
            </a:r>
            <a:r>
              <a:rPr lang="de-DE" dirty="0" err="1"/>
              <a:t>object</a:t>
            </a:r>
            <a:r>
              <a:rPr lang="de-DE" dirty="0"/>
              <a:t> -</a:t>
            </a:r>
            <a:r>
              <a:rPr lang="de-DE" dirty="0" err="1"/>
              <a:t>w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finden:</a:t>
            </a:r>
            <a:br>
              <a:rPr lang="de-DE" dirty="0"/>
            </a:br>
            <a:r>
              <a:rPr lang="de-DE" dirty="0" err="1"/>
              <a:t>fsck</a:t>
            </a:r>
            <a:r>
              <a:rPr lang="de-DE" dirty="0"/>
              <a:t> –</a:t>
            </a:r>
            <a:r>
              <a:rPr lang="de-DE" dirty="0" err="1"/>
              <a:t>unreachable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aufräumen:</a:t>
            </a:r>
            <a:br>
              <a:rPr lang="de-DE" dirty="0"/>
            </a:br>
            <a:r>
              <a:rPr lang="de-DE" dirty="0" err="1"/>
              <a:t>gc</a:t>
            </a:r>
            <a:r>
              <a:rPr lang="de-DE" dirty="0"/>
              <a:t> [--</a:t>
            </a:r>
            <a:r>
              <a:rPr lang="de-DE" dirty="0" err="1"/>
              <a:t>prune</a:t>
            </a:r>
            <a:r>
              <a:rPr lang="de-DE" dirty="0"/>
              <a:t>=all]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695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Groov-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</a:t>
            </a:r>
            <a:r>
              <a:rPr lang="de-DE" dirty="0"/>
              <a:t>-Kommandos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431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846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7948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4899</Words>
  <Application>Microsoft Macintosh PowerPoint</Application>
  <PresentationFormat>Bildschirmpräsentation (4:3)</PresentationFormat>
  <Paragraphs>761</Paragraphs>
  <Slides>92</Slides>
  <Notes>9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92</vt:i4>
      </vt:variant>
    </vt:vector>
  </HeadingPairs>
  <TitlesOfParts>
    <vt:vector size="93" baseType="lpstr">
      <vt:lpstr>Office-Design</vt:lpstr>
      <vt:lpstr>W-JAX 07.11.14 | WORKSHOP</vt:lpstr>
      <vt:lpstr>VORSTELLUNG</vt:lpstr>
      <vt:lpstr>GIT – ZUM NACHLESEN</vt:lpstr>
      <vt:lpstr>AGENDA</vt:lpstr>
      <vt:lpstr>TEIL 1</vt:lpstr>
      <vt:lpstr>GIT BESTANDTEILE</vt:lpstr>
      <vt:lpstr>EINSTIEG</vt:lpstr>
      <vt:lpstr>DEZENTRALES REPOSITORY</vt:lpstr>
      <vt:lpstr>Objektdatabase</vt:lpstr>
      <vt:lpstr>Verzweigungen - Branches</vt:lpstr>
      <vt:lpstr>Branches / Tags</vt:lpstr>
      <vt:lpstr>Geheimnisse des Index</vt:lpstr>
      <vt:lpstr>REFERENZEN</vt:lpstr>
      <vt:lpstr>TEIL 1</vt:lpstr>
      <vt:lpstr>GIT INTERNAS: MERGES 1</vt:lpstr>
      <vt:lpstr>GIT INTERNAS: FF-MERGE</vt:lpstr>
      <vt:lpstr>GIT INTERNAS: FF-ONLY</vt:lpstr>
      <vt:lpstr>GIT INTERNAS: MERGES-BASE</vt:lpstr>
      <vt:lpstr>GIT INTERNAS: MERGES-FILE</vt:lpstr>
      <vt:lpstr>GIT INTERNAS: MERGES 2 - KONFLIKTE</vt:lpstr>
      <vt:lpstr>GIT INTERNAS: MERGE-TOOL</vt:lpstr>
      <vt:lpstr>GIT INTERNAS: MERGE-TOOL</vt:lpstr>
      <vt:lpstr>GIT INTERNAS: MERGES 2 - RERERE</vt:lpstr>
      <vt:lpstr>TEIL 1</vt:lpstr>
      <vt:lpstr>GIT INTERNAS: REMOTES</vt:lpstr>
      <vt:lpstr>GIT INTERNAS: REMOTES 2</vt:lpstr>
      <vt:lpstr>GIT INTERNAS: REFSPEC</vt:lpstr>
      <vt:lpstr>GIT INTERNAS: REFSPEC</vt:lpstr>
      <vt:lpstr>GIT INTERNAS: REFSPEC</vt:lpstr>
      <vt:lpstr>GIT INTERNAS: REFSPEC</vt:lpstr>
      <vt:lpstr>GIT INTERNAS: FETCH</vt:lpstr>
      <vt:lpstr>GIT INTERNAS: TRACKING BRANCHES</vt:lpstr>
      <vt:lpstr>GIT INTERNAS: PULL</vt:lpstr>
      <vt:lpstr>GIT INTERNAS: PUSH</vt:lpstr>
      <vt:lpstr>GIT INTERNAS: PUSH</vt:lpstr>
      <vt:lpstr>GIT INTERNAS: PUSH.DEFAULT</vt:lpstr>
      <vt:lpstr>GIT INTERNAS: PUSH.DEFAULT 2</vt:lpstr>
      <vt:lpstr>GIT INTERNAS: WTF ??!!!?!?!?!?!?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Pull-Requests</vt:lpstr>
      <vt:lpstr>Pull-Requests für Review-Workflows</vt:lpstr>
      <vt:lpstr>TEIL 3</vt:lpstr>
      <vt:lpstr>RELEASEPROZESS 1 - BRANCHES</vt:lpstr>
      <vt:lpstr>RELEASEPROZESS 2 – RELEASE ERZEUGEN</vt:lpstr>
      <vt:lpstr>RELEASEPROZESS 3 - HOTFIXES</vt:lpstr>
      <vt:lpstr>BRANCHSTRATEGIE: GITFLOW</vt:lpstr>
      <vt:lpstr>GIT FLOW BEISPIEL</vt:lpstr>
      <vt:lpstr>EXKURS: FEATURE-ID IN COMMIT MSG</vt:lpstr>
      <vt:lpstr>GIT FLOW: CHANGE LOG ERZEUGEN</vt:lpstr>
      <vt:lpstr>GIT FLOW: BUGFIXES BACKPORT</vt:lpstr>
      <vt:lpstr>BRANCH STRATEGIE: PRODUKT / PROJEKT</vt:lpstr>
      <vt:lpstr>BRANCH STRATEGIE: ALTERNATIVEN</vt:lpstr>
      <vt:lpstr>ALTERNATIVE: GITHUB KLONE</vt:lpstr>
      <vt:lpstr>EXKURS: LINUX BRANCH MODELL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libgit2</vt:lpstr>
      <vt:lpstr>Libgit2 – C-Beispiel</vt:lpstr>
      <vt:lpstr>Libgit2 – Rugged-Beispiel</vt:lpstr>
      <vt:lpstr>TEIL 5</vt:lpstr>
      <vt:lpstr>GRADLE UND GIT</vt:lpstr>
      <vt:lpstr>TOWNSFOLK / GRADLE-RELEASE</vt:lpstr>
      <vt:lpstr>AJOBERSTAR / GRADLE-GIT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Rene Preissel</cp:lastModifiedBy>
  <cp:revision>66</cp:revision>
  <dcterms:created xsi:type="dcterms:W3CDTF">2014-10-06T14:30:29Z</dcterms:created>
  <dcterms:modified xsi:type="dcterms:W3CDTF">2014-10-06T17:06:19Z</dcterms:modified>
</cp:coreProperties>
</file>